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1" r:id="rId6"/>
    <p:sldId id="260"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p:cViewPr varScale="1">
        <p:scale>
          <a:sx n="92" d="100"/>
          <a:sy n="92" d="100"/>
        </p:scale>
        <p:origin x="113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E2D039B4-C6C9-4014-983E-700A81EF04D8}"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84D528A-13F1-4C46-80B6-D667B8A30BE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4BF9F7F-5352-40D1-BD8E-9BA614EAEF03}"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51B9D75-5F4A-4397-B546-220AD97F79B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EBA8855-9A38-465B-8435-939E589A421F}"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4C72D64-D744-4C39-9201-9AD5484F536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87B773A-858B-4ACA-997D-B254E9562280}"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F01C146-BA75-4B7B-86BB-71441EB82E5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5FB9DAFD-1D76-42C4-857E-A7DE42CCB818}"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CA0668C-9557-4892-BC2C-42735A645FA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169D4239-3145-4FE3-9BF4-6D02C9016048}" type="datetimeFigureOut">
              <a:rPr lang="ru-RU"/>
              <a:pPr>
                <a:defRPr/>
              </a:pPr>
              <a:t>15.11.2018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B5385EA-A441-4493-BEC5-677137EACE6B}"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0FA360F8-2D34-45AE-9C30-B2BC02A8A8F0}" type="datetimeFigureOut">
              <a:rPr lang="ru-RU"/>
              <a:pPr>
                <a:defRPr/>
              </a:pPr>
              <a:t>15.11.2018</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EA0B466D-0730-4723-A816-856EBD3CB1D7}"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DB5A5BF8-CEFF-4498-9E5B-0659B1BEA140}" type="datetimeFigureOut">
              <a:rPr lang="ru-RU"/>
              <a:pPr>
                <a:defRPr/>
              </a:pPr>
              <a:t>15.11.2018</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0F6411B1-DBE8-4504-9E58-03DE57CD9BB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D7952A29-64BE-47EC-A752-C8237B6688A4}" type="datetimeFigureOut">
              <a:rPr lang="ru-RU"/>
              <a:pPr>
                <a:defRPr/>
              </a:pPr>
              <a:t>15.11.2018</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E57791E-071A-435A-9D78-115F50E04F6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870AE6D3-526A-4EA5-9047-E4221578B1B7}" type="datetimeFigureOut">
              <a:rPr lang="ru-RU"/>
              <a:pPr>
                <a:defRPr/>
              </a:pPr>
              <a:t>15.11.2018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13A9D2F-F98D-4F0F-8F02-8D6D8CF8A867}"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859C37D-6148-4073-A707-89C011CF4259}" type="datetimeFigureOut">
              <a:rPr lang="ru-RU"/>
              <a:pPr>
                <a:defRPr/>
              </a:pPr>
              <a:t>15.11.2018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6DF4AC6-615E-4D93-8FB4-7688C78EC8A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A9B792C-5FB1-435C-9C95-B405F1DDDF59}" type="datetimeFigureOut">
              <a:rPr lang="ru-RU"/>
              <a:pPr>
                <a:defRPr/>
              </a:pPr>
              <a:t>15.11.2018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B1530D3-511C-4B54-ADD1-26E4A84C043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Заголовок 1"/>
          <p:cNvSpPr>
            <a:spLocks noGrp="1"/>
          </p:cNvSpPr>
          <p:nvPr>
            <p:ph type="ctrTitle"/>
          </p:nvPr>
        </p:nvSpPr>
        <p:spPr>
          <a:xfrm>
            <a:off x="1357290" y="3887801"/>
            <a:ext cx="7358063" cy="1470025"/>
          </a:xfrm>
        </p:spPr>
        <p:txBody>
          <a:bodyPr/>
          <a:lstStyle/>
          <a:p>
            <a:r>
              <a:rPr lang="ru-RU" b="1" i="1" dirty="0"/>
              <a:t>РАЗВИТИЕ РЕЧЕВОГО ДЫХАНИЯ </a:t>
            </a:r>
            <a:br>
              <a:rPr lang="ru-RU" b="1" i="1" dirty="0"/>
            </a:br>
            <a:r>
              <a:rPr lang="ru-RU" b="1" i="1" dirty="0"/>
              <a:t>У ДОШКОЛЬНИКА</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628800"/>
            <a:ext cx="8229600" cy="1143000"/>
          </a:xfrm>
        </p:spPr>
        <p:txBody>
          <a:bodyPr/>
          <a:lstStyle/>
          <a:p>
            <a:r>
              <a:rPr lang="ru-RU" sz="4000" dirty="0"/>
              <a:t>Игра «Ныряльщики за жемчугом»</a:t>
            </a:r>
          </a:p>
        </p:txBody>
      </p:sp>
      <p:sp>
        <p:nvSpPr>
          <p:cNvPr id="3" name="Объект 2"/>
          <p:cNvSpPr>
            <a:spLocks noGrp="1"/>
          </p:cNvSpPr>
          <p:nvPr>
            <p:ph idx="1"/>
          </p:nvPr>
        </p:nvSpPr>
        <p:spPr>
          <a:xfrm>
            <a:off x="457200" y="2771800"/>
            <a:ext cx="8229600" cy="3354363"/>
          </a:xfrm>
        </p:spPr>
        <p:txBody>
          <a:bodyPr/>
          <a:lstStyle/>
          <a:p>
            <a:pPr marL="0" indent="0">
              <a:buNone/>
            </a:pPr>
            <a:r>
              <a:rPr lang="ru-RU" sz="2000" b="1" dirty="0">
                <a:latin typeface="Times New Roman" panose="02020603050405020304" pitchFamily="18" charset="0"/>
                <a:cs typeface="Times New Roman" panose="02020603050405020304" pitchFamily="18" charset="0"/>
              </a:rPr>
              <a:t>Цель: </a:t>
            </a:r>
            <a:r>
              <a:rPr lang="ru-RU" sz="2000" dirty="0">
                <a:latin typeface="Times New Roman" panose="02020603050405020304" pitchFamily="18" charset="0"/>
                <a:cs typeface="Times New Roman" panose="02020603050405020304" pitchFamily="18" charset="0"/>
              </a:rPr>
              <a:t>улучшить функцию внешнего дыхания, увеличить силу дыхательных мышц.</a:t>
            </a:r>
          </a:p>
          <a:p>
            <a:pPr marL="0" indent="0">
              <a:buNone/>
            </a:pPr>
            <a:r>
              <a:rPr lang="ru-RU" sz="2000" dirty="0">
                <a:latin typeface="Times New Roman" panose="02020603050405020304" pitchFamily="18" charset="0"/>
                <a:cs typeface="Times New Roman" panose="02020603050405020304" pitchFamily="18" charset="0"/>
              </a:rPr>
              <a:t>Объявляется, что на морском дне лежит красивейшая жемчужина. Достать ее сможет тот, кто умеет задерживать дыхание. Ребенок в положении стоя делает два спокойных вдоха и два спокойных выдоха через нос, а с третьим глубоким вдохом закрывает рот, зажимает пальцами нос и приседает до желания сделать выдох.</a:t>
            </a:r>
          </a:p>
          <a:p>
            <a:pPr marL="0"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15949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72816"/>
            <a:ext cx="8229600" cy="720080"/>
          </a:xfrm>
        </p:spPr>
        <p:txBody>
          <a:bodyPr/>
          <a:lstStyle/>
          <a:p>
            <a:r>
              <a:rPr lang="ru-RU" dirty="0"/>
              <a:t>Игра «Дыхание»</a:t>
            </a:r>
          </a:p>
        </p:txBody>
      </p:sp>
      <p:sp>
        <p:nvSpPr>
          <p:cNvPr id="3" name="Объект 2"/>
          <p:cNvSpPr>
            <a:spLocks noGrp="1"/>
          </p:cNvSpPr>
          <p:nvPr>
            <p:ph idx="1"/>
          </p:nvPr>
        </p:nvSpPr>
        <p:spPr>
          <a:xfrm>
            <a:off x="454627" y="2492896"/>
            <a:ext cx="8229600" cy="3345235"/>
          </a:xfrm>
        </p:spPr>
        <p:txBody>
          <a:bodyPr/>
          <a:lstStyle/>
          <a:p>
            <a:pPr marL="0" indent="0">
              <a:buNone/>
            </a:pPr>
            <a:r>
              <a:rPr lang="ru-RU" sz="1600" b="1" dirty="0">
                <a:latin typeface="Times New Roman" panose="02020603050405020304" pitchFamily="18" charset="0"/>
                <a:cs typeface="Times New Roman" panose="02020603050405020304" pitchFamily="18" charset="0"/>
              </a:rPr>
              <a:t>Цель: </a:t>
            </a:r>
            <a:r>
              <a:rPr lang="ru-RU" sz="1600" dirty="0">
                <a:latin typeface="Times New Roman" panose="02020603050405020304" pitchFamily="18" charset="0"/>
                <a:cs typeface="Times New Roman" panose="02020603050405020304" pitchFamily="18" charset="0"/>
              </a:rPr>
              <a:t>улучшить функцию внешнего дыхания, осваивать носовое дыхание.</a:t>
            </a:r>
          </a:p>
          <a:p>
            <a:pPr marL="0" indent="0">
              <a:buNone/>
            </a:pPr>
            <a:r>
              <a:rPr lang="ru-RU" sz="1600" dirty="0">
                <a:latin typeface="Times New Roman" panose="02020603050405020304" pitchFamily="18" charset="0"/>
                <a:cs typeface="Times New Roman" panose="02020603050405020304" pitchFamily="18" charset="0"/>
              </a:rPr>
              <a:t>Оборудование: картинки с изображением птиц, животных, людей, растений.</a:t>
            </a:r>
          </a:p>
          <a:p>
            <a:pPr marL="0" indent="0">
              <a:buNone/>
            </a:pPr>
            <a:r>
              <a:rPr lang="ru-RU" sz="1600" dirty="0">
                <a:latin typeface="Times New Roman" panose="02020603050405020304" pitchFamily="18" charset="0"/>
                <a:cs typeface="Times New Roman" panose="02020603050405020304" pitchFamily="18" charset="0"/>
              </a:rPr>
              <a:t>Ребенок находится в положении сидя. Взрослый произносит рифмовку:</a:t>
            </a:r>
          </a:p>
          <a:p>
            <a:pPr marL="0" indent="0">
              <a:buNone/>
            </a:pPr>
            <a:r>
              <a:rPr lang="ru-RU" sz="1600" i="1" dirty="0">
                <a:latin typeface="Times New Roman" panose="02020603050405020304" pitchFamily="18" charset="0"/>
                <a:cs typeface="Times New Roman" panose="02020603050405020304" pitchFamily="18" charset="0"/>
              </a:rPr>
              <a:t>Носиком дышу свободно,</a:t>
            </a:r>
          </a:p>
          <a:p>
            <a:pPr marL="0" indent="0">
              <a:buNone/>
            </a:pPr>
            <a:r>
              <a:rPr lang="ru-RU" sz="1600" i="1" dirty="0">
                <a:latin typeface="Times New Roman" panose="02020603050405020304" pitchFamily="18" charset="0"/>
                <a:cs typeface="Times New Roman" panose="02020603050405020304" pitchFamily="18" charset="0"/>
              </a:rPr>
              <a:t>Тише - громче, как угодно.</a:t>
            </a:r>
          </a:p>
          <a:p>
            <a:pPr marL="0" indent="0">
              <a:buNone/>
            </a:pPr>
            <a:r>
              <a:rPr lang="ru-RU" sz="1600" i="1" dirty="0">
                <a:latin typeface="Times New Roman" panose="02020603050405020304" pitchFamily="18" charset="0"/>
                <a:cs typeface="Times New Roman" panose="02020603050405020304" pitchFamily="18" charset="0"/>
              </a:rPr>
              <a:t>Без дыханья жизни нет,</a:t>
            </a:r>
          </a:p>
          <a:p>
            <a:pPr marL="0" indent="0">
              <a:buNone/>
            </a:pPr>
            <a:r>
              <a:rPr lang="ru-RU" sz="1600" i="1" dirty="0">
                <a:latin typeface="Times New Roman" panose="02020603050405020304" pitchFamily="18" charset="0"/>
                <a:cs typeface="Times New Roman" panose="02020603050405020304" pitchFamily="18" charset="0"/>
              </a:rPr>
              <a:t>Без дыханья меркнет свет.</a:t>
            </a:r>
          </a:p>
          <a:p>
            <a:pPr marL="0" indent="0">
              <a:buNone/>
            </a:pPr>
            <a:r>
              <a:rPr lang="ru-RU" sz="1600" i="1" dirty="0">
                <a:latin typeface="Times New Roman" panose="02020603050405020304" pitchFamily="18" charset="0"/>
                <a:cs typeface="Times New Roman" panose="02020603050405020304" pitchFamily="18" charset="0"/>
              </a:rPr>
              <a:t>Дышат птицы и цветы,</a:t>
            </a:r>
          </a:p>
          <a:p>
            <a:pPr marL="0" indent="0">
              <a:buNone/>
            </a:pPr>
            <a:r>
              <a:rPr lang="ru-RU" sz="1600" i="1" dirty="0">
                <a:latin typeface="Times New Roman" panose="02020603050405020304" pitchFamily="18" charset="0"/>
                <a:cs typeface="Times New Roman" panose="02020603050405020304" pitchFamily="18" charset="0"/>
              </a:rPr>
              <a:t>Дышим он, и я, и ты.</a:t>
            </a:r>
          </a:p>
          <a:p>
            <a:pPr marL="0" indent="0">
              <a:buNone/>
            </a:pPr>
            <a:r>
              <a:rPr lang="ru-RU" sz="1600" dirty="0">
                <a:latin typeface="Times New Roman" panose="02020603050405020304" pitchFamily="18" charset="0"/>
                <a:cs typeface="Times New Roman" panose="02020603050405020304" pitchFamily="18" charset="0"/>
              </a:rPr>
              <a:t>(Вдохи всем телом после каждой строчки).</a:t>
            </a:r>
          </a:p>
          <a:p>
            <a:pPr marL="0" indent="0">
              <a:buNone/>
            </a:pPr>
            <a:r>
              <a:rPr lang="ru-RU" sz="1600" i="1" dirty="0">
                <a:latin typeface="Times New Roman" panose="02020603050405020304" pitchFamily="18" charset="0"/>
                <a:cs typeface="Times New Roman" panose="02020603050405020304" pitchFamily="18" charset="0"/>
              </a:rPr>
              <a:t>Снежинок много я собрал,</a:t>
            </a:r>
          </a:p>
          <a:p>
            <a:pPr marL="0" indent="0">
              <a:buNone/>
            </a:pPr>
            <a:r>
              <a:rPr lang="ru-RU" sz="1600" i="1" dirty="0">
                <a:latin typeface="Times New Roman" panose="02020603050405020304" pitchFamily="18" charset="0"/>
                <a:cs typeface="Times New Roman" panose="02020603050405020304" pitchFamily="18" charset="0"/>
              </a:rPr>
              <a:t>Ветерочком легким стал.</a:t>
            </a:r>
          </a:p>
          <a:p>
            <a:pPr marL="0" indent="0">
              <a:buNone/>
            </a:pPr>
            <a:r>
              <a:rPr lang="ru-RU" sz="1600" i="1" dirty="0">
                <a:latin typeface="Times New Roman" panose="02020603050405020304" pitchFamily="18" charset="0"/>
                <a:cs typeface="Times New Roman" panose="02020603050405020304" pitchFamily="18" charset="0"/>
              </a:rPr>
              <a:t>Если очень постараться,</a:t>
            </a:r>
          </a:p>
          <a:p>
            <a:pPr marL="0" indent="0">
              <a:buNone/>
            </a:pPr>
            <a:r>
              <a:rPr lang="ru-RU" sz="1600" i="1" dirty="0">
                <a:latin typeface="Times New Roman" panose="02020603050405020304" pitchFamily="18" charset="0"/>
                <a:cs typeface="Times New Roman" panose="02020603050405020304" pitchFamily="18" charset="0"/>
              </a:rPr>
              <a:t>Снежинки дружно разлетятся.</a:t>
            </a:r>
          </a:p>
          <a:p>
            <a:pPr marL="0"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69047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988840"/>
            <a:ext cx="8229600" cy="648072"/>
          </a:xfrm>
        </p:spPr>
        <p:txBody>
          <a:bodyPr/>
          <a:lstStyle/>
          <a:p>
            <a:r>
              <a:rPr lang="ru-RU" dirty="0"/>
              <a:t>Игра «Лети, перышко!»</a:t>
            </a:r>
          </a:p>
        </p:txBody>
      </p:sp>
      <p:sp>
        <p:nvSpPr>
          <p:cNvPr id="3" name="Объект 2"/>
          <p:cNvSpPr>
            <a:spLocks noGrp="1"/>
          </p:cNvSpPr>
          <p:nvPr>
            <p:ph idx="1"/>
          </p:nvPr>
        </p:nvSpPr>
        <p:spPr>
          <a:xfrm>
            <a:off x="457200" y="2780928"/>
            <a:ext cx="8229600" cy="3600400"/>
          </a:xfrm>
        </p:spPr>
        <p:txBody>
          <a:bodyPr/>
          <a:lstStyle/>
          <a:p>
            <a:pPr marL="0" indent="0">
              <a:buNone/>
            </a:pPr>
            <a:r>
              <a:rPr lang="ru-RU" b="1" dirty="0">
                <a:latin typeface="Times New Roman" panose="02020603050405020304" pitchFamily="18" charset="0"/>
                <a:cs typeface="Times New Roman" panose="02020603050405020304" pitchFamily="18" charset="0"/>
              </a:rPr>
              <a:t>Цель: </a:t>
            </a:r>
            <a:r>
              <a:rPr lang="ru-RU" dirty="0">
                <a:latin typeface="Times New Roman" panose="02020603050405020304" pitchFamily="18" charset="0"/>
                <a:cs typeface="Times New Roman" panose="02020603050405020304" pitchFamily="18" charset="0"/>
              </a:rPr>
              <a:t>выработать более глубокий вдох и более длительный выдох.</a:t>
            </a:r>
          </a:p>
          <a:p>
            <a:pPr marL="0" indent="0">
              <a:buNone/>
            </a:pPr>
            <a:r>
              <a:rPr lang="ru-RU" b="1" dirty="0">
                <a:latin typeface="Times New Roman" panose="02020603050405020304" pitchFamily="18" charset="0"/>
                <a:cs typeface="Times New Roman" panose="02020603050405020304" pitchFamily="18" charset="0"/>
              </a:rPr>
              <a:t>Оборудование: </a:t>
            </a:r>
            <a:r>
              <a:rPr lang="ru-RU" dirty="0">
                <a:latin typeface="Times New Roman" panose="02020603050405020304" pitchFamily="18" charset="0"/>
                <a:cs typeface="Times New Roman" panose="02020603050405020304" pitchFamily="18" charset="0"/>
              </a:rPr>
              <a:t>перышки небольшого размера.</a:t>
            </a:r>
          </a:p>
          <a:p>
            <a:pPr marL="0" indent="0">
              <a:buNone/>
            </a:pPr>
            <a:r>
              <a:rPr lang="ru-RU" dirty="0" smtClean="0">
                <a:latin typeface="Times New Roman" panose="02020603050405020304" pitchFamily="18" charset="0"/>
                <a:cs typeface="Times New Roman" panose="02020603050405020304" pitchFamily="18" charset="0"/>
              </a:rPr>
              <a:t>Положить </a:t>
            </a:r>
            <a:r>
              <a:rPr lang="ru-RU" dirty="0">
                <a:latin typeface="Times New Roman" panose="02020603050405020304" pitchFamily="18" charset="0"/>
                <a:cs typeface="Times New Roman" panose="02020603050405020304" pitchFamily="18" charset="0"/>
              </a:rPr>
              <a:t>ребенку на ладонь перышко и предложить подуть так, чтобы оно полетело.</a:t>
            </a: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07929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00808"/>
            <a:ext cx="8229600" cy="1143000"/>
          </a:xfrm>
        </p:spPr>
        <p:txBody>
          <a:bodyPr/>
          <a:lstStyle/>
          <a:p>
            <a:r>
              <a:rPr lang="ru-RU" dirty="0"/>
              <a:t>Игра «Мой воздушный шарик»</a:t>
            </a:r>
          </a:p>
        </p:txBody>
      </p:sp>
      <p:sp>
        <p:nvSpPr>
          <p:cNvPr id="3" name="Объект 2"/>
          <p:cNvSpPr>
            <a:spLocks noGrp="1"/>
          </p:cNvSpPr>
          <p:nvPr>
            <p:ph idx="1"/>
          </p:nvPr>
        </p:nvSpPr>
        <p:spPr>
          <a:xfrm>
            <a:off x="143508" y="2810256"/>
            <a:ext cx="8856984" cy="4320480"/>
          </a:xfrm>
        </p:spPr>
        <p:txBody>
          <a:bodyPr/>
          <a:lstStyle/>
          <a:p>
            <a:pPr marL="0" indent="0">
              <a:buNone/>
            </a:pPr>
            <a:r>
              <a:rPr lang="ru-RU" sz="1600" b="1" dirty="0">
                <a:latin typeface="Times New Roman" panose="02020603050405020304" pitchFamily="18" charset="0"/>
                <a:cs typeface="Times New Roman" panose="02020603050405020304" pitchFamily="18" charset="0"/>
              </a:rPr>
              <a:t>Цель: </a:t>
            </a:r>
            <a:r>
              <a:rPr lang="ru-RU" sz="1600" dirty="0">
                <a:latin typeface="Times New Roman" panose="02020603050405020304" pitchFamily="18" charset="0"/>
                <a:cs typeface="Times New Roman" panose="02020603050405020304" pitchFamily="18" charset="0"/>
              </a:rPr>
              <a:t>выработать более глубокий вдох, сильный длительный выдох; активизировать мышцы губ.</a:t>
            </a:r>
          </a:p>
          <a:p>
            <a:pPr marL="0" indent="0">
              <a:buNone/>
            </a:pPr>
            <a:r>
              <a:rPr lang="ru-RU" sz="1600" dirty="0">
                <a:latin typeface="Times New Roman" panose="02020603050405020304" pitchFamily="18" charset="0"/>
                <a:cs typeface="Times New Roman" panose="02020603050405020304" pitchFamily="18" charset="0"/>
              </a:rPr>
              <a:t>Оборудование: воздушные шары.</a:t>
            </a:r>
          </a:p>
          <a:p>
            <a:pPr marL="0" indent="0">
              <a:buNone/>
            </a:pPr>
            <a:r>
              <a:rPr lang="ru-RU" sz="1600" dirty="0">
                <a:latin typeface="Times New Roman" panose="02020603050405020304" pitchFamily="18" charset="0"/>
                <a:cs typeface="Times New Roman" panose="02020603050405020304" pitchFamily="18" charset="0"/>
              </a:rPr>
              <a:t>Дети должны надуть воздушные шары, набирая воздух через нос и медленно выдыхая его через рот.</a:t>
            </a:r>
          </a:p>
          <a:p>
            <a:pPr marL="0" indent="0">
              <a:buNone/>
            </a:pPr>
            <a:r>
              <a:rPr lang="ru-RU" sz="1600" dirty="0">
                <a:latin typeface="Times New Roman" panose="02020603050405020304" pitchFamily="18" charset="0"/>
                <a:cs typeface="Times New Roman" panose="02020603050405020304" pitchFamily="18" charset="0"/>
              </a:rPr>
              <a:t>Педагог сопровождает действия детей стихотворным текстом</a:t>
            </a:r>
            <a:r>
              <a:rPr lang="ru-RU" sz="1600" dirty="0" smtClean="0">
                <a:latin typeface="Times New Roman" panose="02020603050405020304" pitchFamily="18" charset="0"/>
                <a:cs typeface="Times New Roman" panose="02020603050405020304" pitchFamily="18" charset="0"/>
              </a:rPr>
              <a:t>:</a:t>
            </a:r>
          </a:p>
          <a:p>
            <a:pPr marL="0" indent="0">
              <a:buNone/>
            </a:pPr>
            <a:endParaRPr lang="ru-RU" sz="1600" dirty="0">
              <a:latin typeface="Times New Roman" panose="02020603050405020304" pitchFamily="18" charset="0"/>
              <a:cs typeface="Times New Roman" panose="02020603050405020304" pitchFamily="18" charset="0"/>
            </a:endParaRPr>
          </a:p>
          <a:p>
            <a:pPr marL="0" indent="0">
              <a:buNone/>
            </a:pPr>
            <a:r>
              <a:rPr lang="ru-RU" sz="1600" b="1" dirty="0">
                <a:latin typeface="Times New Roman" panose="02020603050405020304" pitchFamily="18" charset="0"/>
                <a:cs typeface="Times New Roman" panose="02020603050405020304" pitchFamily="18" charset="0"/>
              </a:rPr>
              <a:t>Вариант 1</a:t>
            </a:r>
            <a:r>
              <a:rPr lang="ru-RU" sz="1600" b="1" dirty="0" smtClean="0">
                <a:latin typeface="Times New Roman" panose="02020603050405020304" pitchFamily="18" charset="0"/>
                <a:cs typeface="Times New Roman" panose="02020603050405020304" pitchFamily="18" charset="0"/>
              </a:rPr>
              <a:t>.                                                             Вариант 2.</a:t>
            </a:r>
            <a:endParaRPr lang="ru-RU" sz="1600" b="1" dirty="0">
              <a:latin typeface="Times New Roman" panose="02020603050405020304" pitchFamily="18" charset="0"/>
              <a:cs typeface="Times New Roman" panose="02020603050405020304" pitchFamily="18" charset="0"/>
            </a:endParaRPr>
          </a:p>
          <a:p>
            <a:pPr marL="0" indent="0">
              <a:buNone/>
            </a:pPr>
            <a:r>
              <a:rPr lang="ru-RU" sz="1600" i="1" dirty="0">
                <a:latin typeface="Times New Roman" panose="02020603050405020304" pitchFamily="18" charset="0"/>
                <a:cs typeface="Times New Roman" panose="02020603050405020304" pitchFamily="18" charset="0"/>
              </a:rPr>
              <a:t>Мой воздушный шарик, раз, два, три. </a:t>
            </a:r>
            <a:r>
              <a:rPr lang="ru-RU" sz="1600" i="1" dirty="0" smtClean="0">
                <a:latin typeface="Times New Roman" panose="02020603050405020304" pitchFamily="18" charset="0"/>
                <a:cs typeface="Times New Roman" panose="02020603050405020304" pitchFamily="18" charset="0"/>
              </a:rPr>
              <a:t>               Каждый </a:t>
            </a:r>
            <a:r>
              <a:rPr lang="ru-RU" sz="1600" i="1" dirty="0">
                <a:latin typeface="Times New Roman" panose="02020603050405020304" pitchFamily="18" charset="0"/>
                <a:cs typeface="Times New Roman" panose="02020603050405020304" pitchFamily="18" charset="0"/>
              </a:rPr>
              <a:t>день я в шарик дую</a:t>
            </a:r>
            <a:r>
              <a:rPr lang="ru-RU" sz="1600" i="1" dirty="0" smtClean="0">
                <a:latin typeface="Times New Roman" panose="02020603050405020304" pitchFamily="18" charset="0"/>
                <a:cs typeface="Times New Roman" panose="02020603050405020304" pitchFamily="18" charset="0"/>
              </a:rPr>
              <a:t>,</a:t>
            </a:r>
            <a:endParaRPr lang="ru-RU" sz="1600" i="1" dirty="0">
              <a:latin typeface="Times New Roman" panose="02020603050405020304" pitchFamily="18" charset="0"/>
              <a:cs typeface="Times New Roman" panose="02020603050405020304" pitchFamily="18" charset="0"/>
            </a:endParaRPr>
          </a:p>
          <a:p>
            <a:pPr marL="0" indent="0">
              <a:buNone/>
            </a:pPr>
            <a:r>
              <a:rPr lang="ru-RU" sz="1600" i="1" dirty="0">
                <a:latin typeface="Times New Roman" panose="02020603050405020304" pitchFamily="18" charset="0"/>
                <a:cs typeface="Times New Roman" panose="02020603050405020304" pitchFamily="18" charset="0"/>
              </a:rPr>
              <a:t>Легкий, как комарик, посмотри. </a:t>
            </a:r>
            <a:r>
              <a:rPr lang="ru-RU" sz="1600" i="1" dirty="0" smtClean="0">
                <a:latin typeface="Times New Roman" panose="02020603050405020304" pitchFamily="18" charset="0"/>
                <a:cs typeface="Times New Roman" panose="02020603050405020304" pitchFamily="18" charset="0"/>
              </a:rPr>
              <a:t>                        Над </a:t>
            </a:r>
            <a:r>
              <a:rPr lang="ru-RU" sz="1600" i="1" dirty="0">
                <a:latin typeface="Times New Roman" panose="02020603050405020304" pitchFamily="18" charset="0"/>
                <a:cs typeface="Times New Roman" panose="02020603050405020304" pitchFamily="18" charset="0"/>
              </a:rPr>
              <a:t>дыханием </a:t>
            </a:r>
            <a:r>
              <a:rPr lang="ru-RU" sz="1600" i="1" dirty="0" smtClean="0">
                <a:latin typeface="Times New Roman" panose="02020603050405020304" pitchFamily="18" charset="0"/>
                <a:cs typeface="Times New Roman" panose="02020603050405020304" pitchFamily="18" charset="0"/>
              </a:rPr>
              <a:t>колдую.</a:t>
            </a:r>
            <a:endParaRPr lang="ru-RU" sz="1600" i="1" dirty="0">
              <a:latin typeface="Times New Roman" panose="02020603050405020304" pitchFamily="18" charset="0"/>
              <a:cs typeface="Times New Roman" panose="02020603050405020304" pitchFamily="18" charset="0"/>
            </a:endParaRPr>
          </a:p>
          <a:p>
            <a:pPr marL="0" indent="0">
              <a:buNone/>
            </a:pPr>
            <a:r>
              <a:rPr lang="ru-RU" sz="1600" i="1" dirty="0">
                <a:latin typeface="Times New Roman" panose="02020603050405020304" pitchFamily="18" charset="0"/>
                <a:cs typeface="Times New Roman" panose="02020603050405020304" pitchFamily="18" charset="0"/>
              </a:rPr>
              <a:t>Носом я вдыхаю, не спешу, </a:t>
            </a:r>
            <a:r>
              <a:rPr lang="ru-RU" sz="1600" i="1" dirty="0" smtClean="0">
                <a:latin typeface="Times New Roman" panose="02020603050405020304" pitchFamily="18" charset="0"/>
                <a:cs typeface="Times New Roman" panose="02020603050405020304" pitchFamily="18" charset="0"/>
              </a:rPr>
              <a:t>                                 Шарик </a:t>
            </a:r>
            <a:r>
              <a:rPr lang="ru-RU" sz="1600" i="1" dirty="0">
                <a:latin typeface="Times New Roman" panose="02020603050405020304" pitchFamily="18" charset="0"/>
                <a:cs typeface="Times New Roman" panose="02020603050405020304" pitchFamily="18" charset="0"/>
              </a:rPr>
              <a:t>я надуть стремлюсь</a:t>
            </a:r>
          </a:p>
          <a:p>
            <a:pPr marL="0" indent="0">
              <a:buNone/>
            </a:pPr>
            <a:r>
              <a:rPr lang="ru-RU" sz="1600" i="1" dirty="0">
                <a:latin typeface="Times New Roman" panose="02020603050405020304" pitchFamily="18" charset="0"/>
                <a:cs typeface="Times New Roman" panose="02020603050405020304" pitchFamily="18" charset="0"/>
              </a:rPr>
              <a:t>За своим дыханием слежу. </a:t>
            </a:r>
            <a:r>
              <a:rPr lang="ru-RU" sz="1600" i="1" dirty="0" smtClean="0">
                <a:latin typeface="Times New Roman" panose="02020603050405020304" pitchFamily="18" charset="0"/>
                <a:cs typeface="Times New Roman" panose="02020603050405020304" pitchFamily="18" charset="0"/>
              </a:rPr>
              <a:t>                                  И </a:t>
            </a:r>
            <a:r>
              <a:rPr lang="ru-RU" sz="1600" i="1" dirty="0">
                <a:latin typeface="Times New Roman" panose="02020603050405020304" pitchFamily="18" charset="0"/>
                <a:cs typeface="Times New Roman" panose="02020603050405020304" pitchFamily="18" charset="0"/>
              </a:rPr>
              <a:t>сильнее становлюсь.</a:t>
            </a:r>
          </a:p>
          <a:p>
            <a:pPr marL="0" indent="0">
              <a:buNone/>
            </a:pPr>
            <a:r>
              <a:rPr lang="ru-RU" sz="1600" i="1" dirty="0" smtClean="0">
                <a:latin typeface="Times New Roman" panose="02020603050405020304" pitchFamily="18" charset="0"/>
                <a:cs typeface="Times New Roman" panose="02020603050405020304" pitchFamily="18" charset="0"/>
              </a:rPr>
              <a:t> </a:t>
            </a:r>
            <a:endParaRPr lang="ru-RU" sz="1600" i="1" dirty="0">
              <a:latin typeface="Times New Roman" panose="02020603050405020304" pitchFamily="18" charset="0"/>
              <a:cs typeface="Times New Roman" panose="02020603050405020304" pitchFamily="18" charset="0"/>
            </a:endParaRPr>
          </a:p>
          <a:p>
            <a:pPr marL="0"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707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64313" y="188640"/>
            <a:ext cx="6739935" cy="1368152"/>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099" name="Содержимое 2"/>
          <p:cNvSpPr>
            <a:spLocks noGrp="1"/>
          </p:cNvSpPr>
          <p:nvPr>
            <p:ph idx="1"/>
          </p:nvPr>
        </p:nvSpPr>
        <p:spPr>
          <a:xfrm>
            <a:off x="27872" y="116632"/>
            <a:ext cx="6913643" cy="6624736"/>
          </a:xfrm>
        </p:spPr>
        <p:txBody>
          <a:bodyPr/>
          <a:lstStyle/>
          <a:p>
            <a:pPr marL="0" indent="0">
              <a:buNone/>
            </a:pPr>
            <a:r>
              <a:rPr lang="ru-RU" sz="1800" b="1" dirty="0">
                <a:latin typeface="Times New Roman" panose="02020603050405020304" pitchFamily="18" charset="0"/>
                <a:cs typeface="Times New Roman" panose="02020603050405020304" pitchFamily="18" charset="0"/>
              </a:rPr>
              <a:t>Речевое дыхание </a:t>
            </a:r>
            <a:r>
              <a:rPr lang="ru-RU" sz="1800" dirty="0">
                <a:latin typeface="Times New Roman" panose="02020603050405020304" pitchFamily="18" charset="0"/>
                <a:cs typeface="Times New Roman" panose="02020603050405020304" pitchFamily="18" charset="0"/>
              </a:rPr>
              <a:t>— основа звучащей речи, источник образования звуков, голоса. Оно обеспечивает нормальное голосообразование, правильное усвоение звуков, способно изменять силу их звучания, помогает верно соблюдать паузы, сохранять плавность речи, менять громкость, использовать речевую мелодику. </a:t>
            </a:r>
            <a:endParaRPr lang="ru-RU" sz="1800" dirty="0" smtClean="0">
              <a:latin typeface="Times New Roman" panose="02020603050405020304" pitchFamily="18" charset="0"/>
              <a:cs typeface="Times New Roman" panose="02020603050405020304" pitchFamily="18" charset="0"/>
            </a:endParaRPr>
          </a:p>
          <a:p>
            <a:pPr marL="0" indent="0">
              <a:buNone/>
            </a:pPr>
            <a:r>
              <a:rPr lang="ru-RU" sz="1800" dirty="0" smtClean="0">
                <a:latin typeface="Times New Roman" panose="02020603050405020304" pitchFamily="18" charset="0"/>
                <a:cs typeface="Times New Roman" panose="02020603050405020304" pitchFamily="18" charset="0"/>
              </a:rPr>
              <a:t>Недостаточное </a:t>
            </a:r>
            <a:r>
              <a:rPr lang="ru-RU" sz="1800" dirty="0">
                <a:latin typeface="Times New Roman" panose="02020603050405020304" pitchFamily="18" charset="0"/>
                <a:cs typeface="Times New Roman" panose="02020603050405020304" pitchFamily="18" charset="0"/>
              </a:rPr>
              <a:t>развитие речевого дыхания влечет за собой нарушения речевой функции, в частности правильного звукопроизношения.</a:t>
            </a:r>
          </a:p>
          <a:p>
            <a:pPr marL="0" indent="0">
              <a:buNone/>
            </a:pPr>
            <a:r>
              <a:rPr lang="ru-RU" sz="1800" dirty="0">
                <a:latin typeface="Times New Roman" panose="02020603050405020304" pitchFamily="18" charset="0"/>
                <a:cs typeface="Times New Roman" panose="02020603050405020304" pitchFamily="18" charset="0"/>
              </a:rPr>
              <a:t>Для речи, особенно монологической, обычного физиологического дыхания не хватает. Речь и чтение вслух требуют большего количества воздуха, постоянного дыхательного запаса, экономного расходования его. Это регулируется дыхательным центром головного мозга.</a:t>
            </a:r>
          </a:p>
          <a:p>
            <a:pPr marL="0" indent="0">
              <a:buNone/>
            </a:pPr>
            <a:r>
              <a:rPr lang="ru-RU" sz="1800" dirty="0">
                <a:latin typeface="Times New Roman" panose="02020603050405020304" pitchFamily="18" charset="0"/>
                <a:cs typeface="Times New Roman" panose="02020603050405020304" pitchFamily="18" charset="0"/>
              </a:rPr>
              <a:t>Дыхательная функция нуждается в тренировке. При этом решаются такие задачи, как:</a:t>
            </a:r>
          </a:p>
          <a:p>
            <a:pPr marL="0" indent="0">
              <a:buNone/>
            </a:pPr>
            <a:r>
              <a:rPr lang="ru-RU" sz="1800" dirty="0" smtClean="0">
                <a:latin typeface="Times New Roman" panose="02020603050405020304" pitchFamily="18" charset="0"/>
                <a:cs typeface="Times New Roman" panose="02020603050405020304" pitchFamily="18" charset="0"/>
              </a:rPr>
              <a:t>•нормализация </a:t>
            </a:r>
            <a:r>
              <a:rPr lang="ru-RU" sz="1800" dirty="0">
                <a:latin typeface="Times New Roman" panose="02020603050405020304" pitchFamily="18" charset="0"/>
                <a:cs typeface="Times New Roman" panose="02020603050405020304" pitchFamily="18" charset="0"/>
              </a:rPr>
              <a:t>ритма дыхания, </a:t>
            </a:r>
          </a:p>
          <a:p>
            <a:pPr marL="0" indent="0">
              <a:buNone/>
            </a:pPr>
            <a:r>
              <a:rPr lang="ru-RU" sz="1800" dirty="0" smtClean="0">
                <a:latin typeface="Times New Roman" panose="02020603050405020304" pitchFamily="18" charset="0"/>
                <a:cs typeface="Times New Roman" panose="02020603050405020304" pitchFamily="18" charset="0"/>
              </a:rPr>
              <a:t>•увеличение </a:t>
            </a:r>
            <a:r>
              <a:rPr lang="ru-RU" sz="1800" dirty="0">
                <a:latin typeface="Times New Roman" panose="02020603050405020304" pitchFamily="18" charset="0"/>
                <a:cs typeface="Times New Roman" panose="02020603050405020304" pitchFamily="18" charset="0"/>
              </a:rPr>
              <a:t>силы дыхательных мышц, </a:t>
            </a:r>
          </a:p>
          <a:p>
            <a:pPr marL="0" indent="0">
              <a:buNone/>
            </a:pPr>
            <a:r>
              <a:rPr lang="ru-RU" sz="1800" dirty="0" smtClean="0">
                <a:latin typeface="Times New Roman" panose="02020603050405020304" pitchFamily="18" charset="0"/>
                <a:cs typeface="Times New Roman" panose="02020603050405020304" pitchFamily="18" charset="0"/>
              </a:rPr>
              <a:t>•улучшение </a:t>
            </a:r>
            <a:r>
              <a:rPr lang="ru-RU" sz="1800" dirty="0">
                <a:latin typeface="Times New Roman" panose="02020603050405020304" pitchFamily="18" charset="0"/>
                <a:cs typeface="Times New Roman" panose="02020603050405020304" pitchFamily="18" charset="0"/>
              </a:rPr>
              <a:t>воздушной проводимости бронхолегочного аппарата. </a:t>
            </a:r>
          </a:p>
          <a:p>
            <a:pPr marL="0" indent="0">
              <a:buNone/>
            </a:pPr>
            <a:r>
              <a:rPr lang="ru-RU" sz="1800" dirty="0">
                <a:latin typeface="Times New Roman" panose="02020603050405020304" pitchFamily="18" charset="0"/>
                <a:cs typeface="Times New Roman" panose="02020603050405020304" pitchFamily="18" charset="0"/>
              </a:rPr>
              <a:t>В процессе выполнения дыхательных упражнений происходит оптимизация функции дыхания, ее оздоровление, повышается общий уровень здоровья ребенка, что положительным образом сказывается и на речевом дыхании.</a:t>
            </a:r>
          </a:p>
          <a:p>
            <a:pPr marL="0" indent="0">
              <a:buNone/>
            </a:pPr>
            <a:endParaRPr lang="ru-RU"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a:off x="482923" y="2420888"/>
            <a:ext cx="8229600" cy="1000125"/>
          </a:xfrm>
        </p:spPr>
        <p:txBody>
          <a:bodyPr/>
          <a:lstStyle/>
          <a:p>
            <a:r>
              <a:rPr lang="ru-RU" dirty="0"/>
              <a:t>Игры и упражнения</a:t>
            </a:r>
            <a:br>
              <a:rPr lang="ru-RU" dirty="0"/>
            </a:br>
            <a:r>
              <a:rPr lang="ru-RU" dirty="0"/>
              <a:t>для развития речевого дыхания:</a:t>
            </a:r>
            <a:br>
              <a:rPr lang="ru-RU" dirty="0"/>
            </a:br>
            <a:endParaRPr lang="ru-RU" dirty="0" smtClean="0"/>
          </a:p>
        </p:txBody>
      </p:sp>
      <p:sp>
        <p:nvSpPr>
          <p:cNvPr id="3075" name="Содержимое 2"/>
          <p:cNvSpPr>
            <a:spLocks noGrp="1"/>
          </p:cNvSpPr>
          <p:nvPr>
            <p:ph idx="1"/>
          </p:nvPr>
        </p:nvSpPr>
        <p:spPr>
          <a:xfrm>
            <a:off x="581249" y="3501008"/>
            <a:ext cx="8032948" cy="3482975"/>
          </a:xfrm>
        </p:spPr>
        <p:txBody>
          <a:bodyPr/>
          <a:lstStyle/>
          <a:p>
            <a:pPr marL="0" indent="0">
              <a:buNone/>
            </a:pPr>
            <a:r>
              <a:rPr lang="ru-RU" sz="2000" dirty="0" smtClean="0">
                <a:latin typeface="Times New Roman" panose="02020603050405020304" pitchFamily="18" charset="0"/>
                <a:cs typeface="Times New Roman" panose="02020603050405020304" pitchFamily="18" charset="0"/>
              </a:rPr>
              <a:t>•Надувание </a:t>
            </a:r>
            <a:r>
              <a:rPr lang="ru-RU" sz="2000" dirty="0">
                <a:latin typeface="Times New Roman" panose="02020603050405020304" pitchFamily="18" charset="0"/>
                <a:cs typeface="Times New Roman" panose="02020603050405020304" pitchFamily="18" charset="0"/>
              </a:rPr>
              <a:t>воздушного шарика, (набирая воздух через нос и медленно выдыхая его через рот)</a:t>
            </a:r>
          </a:p>
          <a:p>
            <a:pPr marL="0" indent="0">
              <a:buNone/>
            </a:pPr>
            <a:r>
              <a:rPr lang="ru-RU" sz="2000" dirty="0" smtClean="0">
                <a:latin typeface="Times New Roman" panose="02020603050405020304" pitchFamily="18" charset="0"/>
                <a:cs typeface="Times New Roman" panose="02020603050405020304" pitchFamily="18" charset="0"/>
              </a:rPr>
              <a:t>•Игра </a:t>
            </a:r>
            <a:r>
              <a:rPr lang="ru-RU" sz="2000" dirty="0">
                <a:latin typeface="Times New Roman" panose="02020603050405020304" pitchFamily="18" charset="0"/>
                <a:cs typeface="Times New Roman" panose="02020603050405020304" pitchFamily="18" charset="0"/>
              </a:rPr>
              <a:t>на детских духовых инструментах (дудочка, свистулька, губная гармошка),</a:t>
            </a:r>
          </a:p>
          <a:p>
            <a:pPr marL="0" indent="0">
              <a:buNone/>
            </a:pPr>
            <a:r>
              <a:rPr lang="ru-RU" sz="2000" dirty="0" smtClean="0">
                <a:latin typeface="Times New Roman" panose="02020603050405020304" pitchFamily="18" charset="0"/>
                <a:cs typeface="Times New Roman" panose="02020603050405020304" pitchFamily="18" charset="0"/>
              </a:rPr>
              <a:t>•Дутье </a:t>
            </a:r>
            <a:r>
              <a:rPr lang="ru-RU" sz="2000" dirty="0">
                <a:latin typeface="Times New Roman" panose="02020603050405020304" pitchFamily="18" charset="0"/>
                <a:cs typeface="Times New Roman" panose="02020603050405020304" pitchFamily="18" charset="0"/>
              </a:rPr>
              <a:t>через соломинку в стакан с водой.</a:t>
            </a:r>
          </a:p>
          <a:p>
            <a:pPr marL="0" indent="0">
              <a:buNone/>
            </a:pPr>
            <a:endParaRPr lang="ru-RU" sz="2000" dirty="0">
              <a:latin typeface="Times New Roman" panose="02020603050405020304" pitchFamily="18" charset="0"/>
              <a:cs typeface="Times New Roman" panose="02020603050405020304" pitchFamily="18" charset="0"/>
            </a:endParaRPr>
          </a:p>
          <a:p>
            <a:pPr marL="0" indent="0">
              <a:buNone/>
            </a:pPr>
            <a:endParaRPr lang="ru-RU"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71181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a:off x="428625" y="2000250"/>
            <a:ext cx="8229600" cy="1000125"/>
          </a:xfrm>
        </p:spPr>
        <p:txBody>
          <a:bodyPr/>
          <a:lstStyle/>
          <a:p>
            <a:r>
              <a:rPr lang="ru-RU" dirty="0"/>
              <a:t>Игра «Воздушный футбол»</a:t>
            </a:r>
            <a:endParaRPr lang="ru-RU" dirty="0" smtClean="0"/>
          </a:p>
        </p:txBody>
      </p:sp>
      <p:sp>
        <p:nvSpPr>
          <p:cNvPr id="3075" name="Содержимое 2"/>
          <p:cNvSpPr>
            <a:spLocks noGrp="1"/>
          </p:cNvSpPr>
          <p:nvPr>
            <p:ph idx="1"/>
          </p:nvPr>
        </p:nvSpPr>
        <p:spPr>
          <a:xfrm>
            <a:off x="571500" y="3071813"/>
            <a:ext cx="8158163" cy="3482975"/>
          </a:xfrm>
        </p:spPr>
        <p:txBody>
          <a:bodyPr/>
          <a:lstStyle/>
          <a:p>
            <a:pPr marL="0" indent="0">
              <a:buNone/>
            </a:pPr>
            <a:r>
              <a:rPr lang="ru-RU" sz="2400" b="1" dirty="0">
                <a:latin typeface="Times New Roman" panose="02020603050405020304" pitchFamily="18" charset="0"/>
                <a:cs typeface="Times New Roman" panose="02020603050405020304" pitchFamily="18" charset="0"/>
              </a:rPr>
              <a:t>Цель: </a:t>
            </a:r>
            <a:r>
              <a:rPr lang="ru-RU" sz="2400" dirty="0">
                <a:latin typeface="Times New Roman" panose="02020603050405020304" pitchFamily="18" charset="0"/>
                <a:cs typeface="Times New Roman" panose="02020603050405020304" pitchFamily="18" charset="0"/>
              </a:rPr>
              <a:t>выработать более глубокий вдох и более длительный выдох.</a:t>
            </a:r>
          </a:p>
          <a:p>
            <a:pPr marL="0" indent="0">
              <a:buNone/>
            </a:pPr>
            <a:r>
              <a:rPr lang="ru-RU" sz="2400" dirty="0">
                <a:latin typeface="Times New Roman" panose="02020603050405020304" pitchFamily="18" charset="0"/>
                <a:cs typeface="Times New Roman" panose="02020603050405020304" pitchFamily="18" charset="0"/>
              </a:rPr>
              <a:t>Из кусочков ваты скатать шарик - "мяч". Ворота - 2 кубика. Ребенок дует на "мяч", пытаясь "забить гол" - вата должна оказаться между кубиками.</a:t>
            </a:r>
          </a:p>
          <a:p>
            <a:pPr marL="0" indent="0">
              <a:buNone/>
            </a:pPr>
            <a:endParaRPr lang="ru-RU" sz="2000" dirty="0">
              <a:latin typeface="Times New Roman" panose="02020603050405020304" pitchFamily="18" charset="0"/>
              <a:cs typeface="Times New Roman" panose="02020603050405020304" pitchFamily="18" charset="0"/>
            </a:endParaRPr>
          </a:p>
          <a:p>
            <a:pPr marL="0" indent="0">
              <a:buNone/>
            </a:pPr>
            <a:endParaRPr lang="ru-RU" sz="20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988840"/>
            <a:ext cx="8229600" cy="720080"/>
          </a:xfrm>
        </p:spPr>
        <p:txBody>
          <a:bodyPr/>
          <a:lstStyle/>
          <a:p>
            <a:r>
              <a:rPr lang="ru-RU" dirty="0"/>
              <a:t>Игра «Снегопад»</a:t>
            </a:r>
          </a:p>
        </p:txBody>
      </p:sp>
      <p:sp>
        <p:nvSpPr>
          <p:cNvPr id="3" name="Объект 2"/>
          <p:cNvSpPr>
            <a:spLocks noGrp="1"/>
          </p:cNvSpPr>
          <p:nvPr>
            <p:ph idx="1"/>
          </p:nvPr>
        </p:nvSpPr>
        <p:spPr>
          <a:xfrm>
            <a:off x="457200" y="2996952"/>
            <a:ext cx="8229600" cy="3345235"/>
          </a:xfrm>
        </p:spPr>
        <p:txBody>
          <a:bodyPr/>
          <a:lstStyle/>
          <a:p>
            <a:pPr marL="0" indent="0">
              <a:buNone/>
            </a:pPr>
            <a:r>
              <a:rPr lang="ru-RU" sz="2800" dirty="0">
                <a:latin typeface="Times New Roman" panose="02020603050405020304" pitchFamily="18" charset="0"/>
                <a:cs typeface="Times New Roman" panose="02020603050405020304" pitchFamily="18" charset="0"/>
              </a:rPr>
              <a:t>Сделать из ваты мелкие шарики - "снежинки", положить ребенку на ладонь и предложить "устроить снегопад" - сдувать снежинки с ладони.</a:t>
            </a:r>
          </a:p>
          <a:p>
            <a:pPr marL="0" indent="0">
              <a:buNone/>
            </a:pPr>
            <a:endParaRPr lang="ru-RU" sz="2800" dirty="0">
              <a:latin typeface="Times New Roman" panose="02020603050405020304" pitchFamily="18" charset="0"/>
              <a:cs typeface="Times New Roman" panose="02020603050405020304" pitchFamily="18" charset="0"/>
            </a:endParaRPr>
          </a:p>
          <a:p>
            <a:pPr marL="0" indent="0">
              <a:buNone/>
            </a:pP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3190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0848"/>
            <a:ext cx="8229600" cy="1143000"/>
          </a:xfrm>
        </p:spPr>
        <p:txBody>
          <a:bodyPr/>
          <a:lstStyle/>
          <a:p>
            <a:r>
              <a:rPr lang="ru-RU" dirty="0"/>
              <a:t>Игра «Листопад»</a:t>
            </a:r>
          </a:p>
        </p:txBody>
      </p:sp>
      <p:sp>
        <p:nvSpPr>
          <p:cNvPr id="3" name="Объект 2"/>
          <p:cNvSpPr>
            <a:spLocks noGrp="1"/>
          </p:cNvSpPr>
          <p:nvPr>
            <p:ph idx="1"/>
          </p:nvPr>
        </p:nvSpPr>
        <p:spPr>
          <a:xfrm>
            <a:off x="457200" y="3284984"/>
            <a:ext cx="8229600" cy="2841179"/>
          </a:xfrm>
        </p:spPr>
        <p:txBody>
          <a:bodyPr/>
          <a:lstStyle/>
          <a:p>
            <a:pPr marL="0" indent="0">
              <a:buNone/>
            </a:pPr>
            <a:r>
              <a:rPr lang="ru-RU" sz="2400" dirty="0">
                <a:latin typeface="Times New Roman" panose="02020603050405020304" pitchFamily="18" charset="0"/>
                <a:cs typeface="Times New Roman" panose="02020603050405020304" pitchFamily="18" charset="0"/>
              </a:rPr>
              <a:t>Сделать из бумаги листики, подвесить их на ниточки и предложить ребенку подуть на них, устроить листопад. (щеки при вдохе не надуваются, вдох </a:t>
            </a:r>
            <a:r>
              <a:rPr lang="ru-RU" sz="2400" dirty="0" smtClean="0">
                <a:latin typeface="Times New Roman" panose="02020603050405020304" pitchFamily="18" charset="0"/>
                <a:cs typeface="Times New Roman" panose="02020603050405020304" pitchFamily="18" charset="0"/>
              </a:rPr>
              <a:t>через </a:t>
            </a:r>
            <a:r>
              <a:rPr lang="ru-RU" sz="2400" dirty="0">
                <a:latin typeface="Times New Roman" panose="02020603050405020304" pitchFamily="18" charset="0"/>
                <a:cs typeface="Times New Roman" panose="02020603050405020304" pitchFamily="18" charset="0"/>
              </a:rPr>
              <a:t>нос, выдох – </a:t>
            </a:r>
            <a:r>
              <a:rPr lang="ru-RU" sz="2400" dirty="0" smtClean="0">
                <a:latin typeface="Times New Roman" panose="02020603050405020304" pitchFamily="18" charset="0"/>
                <a:cs typeface="Times New Roman" panose="02020603050405020304" pitchFamily="18" charset="0"/>
              </a:rPr>
              <a:t>через </a:t>
            </a:r>
            <a:r>
              <a:rPr lang="ru-RU" sz="2400" dirty="0">
                <a:latin typeface="Times New Roman" panose="02020603050405020304" pitchFamily="18" charset="0"/>
                <a:cs typeface="Times New Roman" panose="02020603050405020304" pitchFamily="18" charset="0"/>
              </a:rPr>
              <a:t>рот)</a:t>
            </a:r>
          </a:p>
        </p:txBody>
      </p:sp>
    </p:spTree>
    <p:extLst>
      <p:ext uri="{BB962C8B-B14F-4D97-AF65-F5344CB8AC3E}">
        <p14:creationId xmlns:p14="http://schemas.microsoft.com/office/powerpoint/2010/main" val="1989225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7825" y="1700808"/>
            <a:ext cx="8229600" cy="1143000"/>
          </a:xfrm>
        </p:spPr>
        <p:txBody>
          <a:bodyPr/>
          <a:lstStyle/>
          <a:p>
            <a:r>
              <a:rPr lang="ru-RU" dirty="0"/>
              <a:t>Игра «Бегемотики»</a:t>
            </a:r>
          </a:p>
        </p:txBody>
      </p:sp>
      <p:sp>
        <p:nvSpPr>
          <p:cNvPr id="3" name="Объект 2"/>
          <p:cNvSpPr>
            <a:spLocks noGrp="1"/>
          </p:cNvSpPr>
          <p:nvPr>
            <p:ph idx="1"/>
          </p:nvPr>
        </p:nvSpPr>
        <p:spPr>
          <a:xfrm>
            <a:off x="427825" y="2780928"/>
            <a:ext cx="8229600" cy="2841179"/>
          </a:xfrm>
        </p:spPr>
        <p:txBody>
          <a:bodyPr/>
          <a:lstStyle/>
          <a:p>
            <a:pPr marL="0" indent="0">
              <a:buNone/>
            </a:pPr>
            <a:r>
              <a:rPr lang="ru-RU" sz="1800" b="1" dirty="0" smtClean="0">
                <a:latin typeface="Times New Roman" panose="02020603050405020304" pitchFamily="18" charset="0"/>
                <a:cs typeface="Times New Roman" panose="02020603050405020304" pitchFamily="18" charset="0"/>
              </a:rPr>
              <a:t>Цель: </a:t>
            </a:r>
            <a:r>
              <a:rPr lang="ru-RU" sz="1800" dirty="0">
                <a:latin typeface="Times New Roman" panose="02020603050405020304" pitchFamily="18" charset="0"/>
                <a:cs typeface="Times New Roman" panose="02020603050405020304" pitchFamily="18" charset="0"/>
              </a:rPr>
              <a:t>улучшить функцию внешнего дыхания, освоить первичные приемы дыхательной гимнастики.</a:t>
            </a:r>
          </a:p>
          <a:p>
            <a:pPr marL="0" indent="0">
              <a:buNone/>
            </a:pPr>
            <a:r>
              <a:rPr lang="ru-RU" sz="1800" dirty="0">
                <a:latin typeface="Times New Roman" panose="02020603050405020304" pitchFamily="18" charset="0"/>
                <a:cs typeface="Times New Roman" panose="02020603050405020304" pitchFamily="18" charset="0"/>
              </a:rPr>
              <a:t>Ребенок, находящийся в положении лежа, кладет ладонь на область диафрагмы. Взрослый произносит рифмовку:</a:t>
            </a:r>
          </a:p>
          <a:p>
            <a:pPr marL="0" indent="0">
              <a:buNone/>
            </a:pPr>
            <a:r>
              <a:rPr lang="ru-RU" sz="1800" dirty="0">
                <a:latin typeface="Times New Roman" panose="02020603050405020304" pitchFamily="18" charset="0"/>
                <a:cs typeface="Times New Roman" panose="02020603050405020304" pitchFamily="18" charset="0"/>
              </a:rPr>
              <a:t>Бегемотики лежали, бегемотики дышали.</a:t>
            </a:r>
          </a:p>
          <a:p>
            <a:pPr marL="0" indent="0">
              <a:buNone/>
            </a:pPr>
            <a:r>
              <a:rPr lang="ru-RU" sz="1800" dirty="0">
                <a:latin typeface="Times New Roman" panose="02020603050405020304" pitchFamily="18" charset="0"/>
                <a:cs typeface="Times New Roman" panose="02020603050405020304" pitchFamily="18" charset="0"/>
              </a:rPr>
              <a:t>То животик поднимается (вдох),</a:t>
            </a:r>
          </a:p>
          <a:p>
            <a:pPr marL="0" indent="0">
              <a:buNone/>
            </a:pPr>
            <a:r>
              <a:rPr lang="ru-RU" sz="1800" dirty="0">
                <a:latin typeface="Times New Roman" panose="02020603050405020304" pitchFamily="18" charset="0"/>
                <a:cs typeface="Times New Roman" panose="02020603050405020304" pitchFamily="18" charset="0"/>
              </a:rPr>
              <a:t>То животик опускается (выдох).</a:t>
            </a:r>
          </a:p>
          <a:p>
            <a:pPr marL="0" indent="0">
              <a:buNone/>
            </a:pPr>
            <a:r>
              <a:rPr lang="ru-RU" sz="1800" dirty="0">
                <a:latin typeface="Times New Roman" panose="02020603050405020304" pitchFamily="18" charset="0"/>
                <a:cs typeface="Times New Roman" panose="02020603050405020304" pitchFamily="18" charset="0"/>
              </a:rPr>
              <a:t>Упражнение может выполняться в положении сидя и сопровождаться рифмовкой:</a:t>
            </a:r>
          </a:p>
          <a:p>
            <a:pPr marL="0" indent="0">
              <a:buNone/>
            </a:pPr>
            <a:r>
              <a:rPr lang="ru-RU" sz="1800" dirty="0">
                <a:latin typeface="Times New Roman" panose="02020603050405020304" pitchFamily="18" charset="0"/>
                <a:cs typeface="Times New Roman" panose="02020603050405020304" pitchFamily="18" charset="0"/>
              </a:rPr>
              <a:t> Сели бегемотики, потрогали животики.</a:t>
            </a:r>
          </a:p>
          <a:p>
            <a:pPr marL="0" indent="0">
              <a:buNone/>
            </a:pPr>
            <a:r>
              <a:rPr lang="ru-RU" sz="1800" dirty="0">
                <a:latin typeface="Times New Roman" panose="02020603050405020304" pitchFamily="18" charset="0"/>
                <a:cs typeface="Times New Roman" panose="02020603050405020304" pitchFamily="18" charset="0"/>
              </a:rPr>
              <a:t> То животик поднимается (вдох),</a:t>
            </a:r>
          </a:p>
          <a:p>
            <a:pPr marL="0" indent="0">
              <a:buNone/>
            </a:pPr>
            <a:r>
              <a:rPr lang="ru-RU" sz="1800" dirty="0">
                <a:latin typeface="Times New Roman" panose="02020603050405020304" pitchFamily="18" charset="0"/>
                <a:cs typeface="Times New Roman" panose="02020603050405020304" pitchFamily="18" charset="0"/>
              </a:rPr>
              <a:t> То животик опускается (выдох).</a:t>
            </a:r>
          </a:p>
          <a:p>
            <a:pPr marL="0" indent="0">
              <a:buNone/>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63568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988840"/>
            <a:ext cx="8229600" cy="648072"/>
          </a:xfrm>
        </p:spPr>
        <p:txBody>
          <a:bodyPr/>
          <a:lstStyle/>
          <a:p>
            <a:r>
              <a:rPr lang="ru-RU" dirty="0"/>
              <a:t>Игра «Погреем руки»</a:t>
            </a:r>
          </a:p>
        </p:txBody>
      </p:sp>
      <p:sp>
        <p:nvSpPr>
          <p:cNvPr id="3" name="Объект 2"/>
          <p:cNvSpPr>
            <a:spLocks noGrp="1"/>
          </p:cNvSpPr>
          <p:nvPr>
            <p:ph idx="1"/>
          </p:nvPr>
        </p:nvSpPr>
        <p:spPr>
          <a:xfrm>
            <a:off x="457200" y="2852936"/>
            <a:ext cx="8229600" cy="3489251"/>
          </a:xfrm>
        </p:spPr>
        <p:txBody>
          <a:bodyPr/>
          <a:lstStyle/>
          <a:p>
            <a:pPr marL="0" indent="0">
              <a:buNone/>
            </a:pPr>
            <a:r>
              <a:rPr lang="ru-RU" sz="1800" b="1" dirty="0">
                <a:latin typeface="Times New Roman" panose="02020603050405020304" pitchFamily="18" charset="0"/>
                <a:cs typeface="Times New Roman" panose="02020603050405020304" pitchFamily="18" charset="0"/>
              </a:rPr>
              <a:t>Цель:</a:t>
            </a:r>
            <a:r>
              <a:rPr lang="ru-RU" sz="1800" dirty="0">
                <a:latin typeface="Times New Roman" panose="02020603050405020304" pitchFamily="18" charset="0"/>
                <a:cs typeface="Times New Roman" panose="02020603050405020304" pitchFamily="18" charset="0"/>
              </a:rPr>
              <a:t> формировать целенаправленную теплую струю выдыхаемого воздуха. </a:t>
            </a:r>
          </a:p>
          <a:p>
            <a:pPr marL="0" indent="0">
              <a:buNone/>
            </a:pPr>
            <a:r>
              <a:rPr lang="ru-RU" sz="1800" dirty="0">
                <a:latin typeface="Times New Roman" panose="02020603050405020304" pitchFamily="18" charset="0"/>
                <a:cs typeface="Times New Roman" panose="02020603050405020304" pitchFamily="18" charset="0"/>
              </a:rPr>
              <a:t>Взрослый предлагает ребенку погреть свои, мамины ручки. Необходимо обращать внимание на положение губ (рот широко открыт).</a:t>
            </a:r>
          </a:p>
          <a:p>
            <a:pPr marL="0" indent="0">
              <a:buNone/>
            </a:pPr>
            <a:r>
              <a:rPr lang="ru-RU" sz="1800" dirty="0">
                <a:latin typeface="Times New Roman" panose="02020603050405020304" pitchFamily="18" charset="0"/>
                <a:cs typeface="Times New Roman" panose="02020603050405020304" pitchFamily="18" charset="0"/>
              </a:rPr>
              <a:t>Усложнение: “греем ручки” с одновременным длительным произнесением гласных звуков </a:t>
            </a:r>
            <a:r>
              <a:rPr lang="ru-RU" sz="1800" dirty="0" smtClean="0">
                <a:latin typeface="Times New Roman" panose="02020603050405020304" pitchFamily="18" charset="0"/>
                <a:cs typeface="Times New Roman" panose="02020603050405020304" pitchFamily="18" charset="0"/>
              </a:rPr>
              <a:t>“А</a:t>
            </a:r>
            <a:r>
              <a:rPr lang="ru-RU" sz="1800" dirty="0">
                <a:latin typeface="Times New Roman" panose="02020603050405020304" pitchFamily="18" charset="0"/>
                <a:cs typeface="Times New Roman" panose="02020603050405020304" pitchFamily="18" charset="0"/>
              </a:rPr>
              <a:t>, У, О ”.</a:t>
            </a:r>
          </a:p>
        </p:txBody>
      </p:sp>
    </p:spTree>
    <p:extLst>
      <p:ext uri="{BB962C8B-B14F-4D97-AF65-F5344CB8AC3E}">
        <p14:creationId xmlns:p14="http://schemas.microsoft.com/office/powerpoint/2010/main" val="20375220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916832"/>
            <a:ext cx="8229600" cy="1143000"/>
          </a:xfrm>
        </p:spPr>
        <p:txBody>
          <a:bodyPr/>
          <a:lstStyle/>
          <a:p>
            <a:r>
              <a:rPr lang="ru-RU" dirty="0"/>
              <a:t>Игра «Загони мяч в ворота»</a:t>
            </a:r>
          </a:p>
        </p:txBody>
      </p:sp>
      <p:sp>
        <p:nvSpPr>
          <p:cNvPr id="3" name="Объект 2"/>
          <p:cNvSpPr>
            <a:spLocks noGrp="1"/>
          </p:cNvSpPr>
          <p:nvPr>
            <p:ph idx="1"/>
          </p:nvPr>
        </p:nvSpPr>
        <p:spPr>
          <a:xfrm>
            <a:off x="457200" y="3284984"/>
            <a:ext cx="8229600" cy="2985195"/>
          </a:xfrm>
        </p:spPr>
        <p:txBody>
          <a:bodyPr/>
          <a:lstStyle/>
          <a:p>
            <a:pPr marL="0" indent="0">
              <a:buNone/>
            </a:pPr>
            <a:r>
              <a:rPr lang="ru-RU" sz="2000" b="1" dirty="0">
                <a:latin typeface="Times New Roman" panose="02020603050405020304" pitchFamily="18" charset="0"/>
                <a:cs typeface="Times New Roman" panose="02020603050405020304" pitchFamily="18" charset="0"/>
              </a:rPr>
              <a:t>Цель: </a:t>
            </a:r>
            <a:r>
              <a:rPr lang="ru-RU" sz="2000" dirty="0">
                <a:latin typeface="Times New Roman" panose="02020603050405020304" pitchFamily="18" charset="0"/>
                <a:cs typeface="Times New Roman" panose="02020603050405020304" pitchFamily="18" charset="0"/>
              </a:rPr>
              <a:t>формировать длительный целенаправленный ротовой выдох.</a:t>
            </a:r>
          </a:p>
          <a:p>
            <a:pPr marL="0" indent="0">
              <a:buNone/>
            </a:pPr>
            <a:r>
              <a:rPr lang="ru-RU" sz="2000" dirty="0">
                <a:latin typeface="Times New Roman" panose="02020603050405020304" pitchFamily="18" charset="0"/>
                <a:cs typeface="Times New Roman" panose="02020603050405020304" pitchFamily="18" charset="0"/>
              </a:rPr>
              <a:t>Используя бумажный или выполненный из ваты (из фольги, цветной бумаги) “мячик”, ребенок и взрослый попеременно дуют на него, перекатывая по столу.</a:t>
            </a:r>
          </a:p>
        </p:txBody>
      </p:sp>
    </p:spTree>
    <p:extLst>
      <p:ext uri="{BB962C8B-B14F-4D97-AF65-F5344CB8AC3E}">
        <p14:creationId xmlns:p14="http://schemas.microsoft.com/office/powerpoint/2010/main" val="2178369289"/>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ица">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Шаблон 2</Template>
  <TotalTime>119</TotalTime>
  <Words>808</Words>
  <Application>Microsoft Office PowerPoint</Application>
  <PresentationFormat>Экран (4:3)</PresentationFormat>
  <Paragraphs>71</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Arial</vt:lpstr>
      <vt:lpstr>Calibri</vt:lpstr>
      <vt:lpstr>Times New Roman</vt:lpstr>
      <vt:lpstr>лица</vt:lpstr>
      <vt:lpstr>РАЗВИТИЕ РЕЧЕВОГО ДЫХАНИЯ  У ДОШКОЛЬНИКА</vt:lpstr>
      <vt:lpstr>Презентация PowerPoint</vt:lpstr>
      <vt:lpstr>Игры и упражнения для развития речевого дыхания: </vt:lpstr>
      <vt:lpstr>Игра «Воздушный футбол»</vt:lpstr>
      <vt:lpstr>Игра «Снегопад»</vt:lpstr>
      <vt:lpstr>Игра «Листопад»</vt:lpstr>
      <vt:lpstr>Игра «Бегемотики»</vt:lpstr>
      <vt:lpstr>Игра «Погреем руки»</vt:lpstr>
      <vt:lpstr>Игра «Загони мяч в ворота»</vt:lpstr>
      <vt:lpstr>Игра «Ныряльщики за жемчугом»</vt:lpstr>
      <vt:lpstr>Игра «Дыхание»</vt:lpstr>
      <vt:lpstr>Игра «Лети, перышко!»</vt:lpstr>
      <vt:lpstr>Игра «Мой воздушный шарик»</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Название презентации</dc:title>
  <dc:creator>jul</dc:creator>
  <cp:lastModifiedBy>Пользователь</cp:lastModifiedBy>
  <cp:revision>6</cp:revision>
  <dcterms:created xsi:type="dcterms:W3CDTF">2016-05-11T09:30:30Z</dcterms:created>
  <dcterms:modified xsi:type="dcterms:W3CDTF">2018-11-15T08:04:14Z</dcterms:modified>
</cp:coreProperties>
</file>