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p:cViewPr varScale="1">
        <p:scale>
          <a:sx n="92" d="100"/>
          <a:sy n="92" d="100"/>
        </p:scale>
        <p:origin x="113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E2D039B4-C6C9-4014-983E-700A81EF04D8}" type="datetimeFigureOut">
              <a:rPr lang="ru-RU"/>
              <a:pPr>
                <a:defRPr/>
              </a:pPr>
              <a:t>15.11.2018</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84D528A-13F1-4C46-80B6-D667B8A30BED}"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44BF9F7F-5352-40D1-BD8E-9BA614EAEF03}" type="datetimeFigureOut">
              <a:rPr lang="ru-RU"/>
              <a:pPr>
                <a:defRPr/>
              </a:pPr>
              <a:t>15.11.2018</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51B9D75-5F4A-4397-B546-220AD97F79BF}"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1EBA8855-9A38-465B-8435-939E589A421F}" type="datetimeFigureOut">
              <a:rPr lang="ru-RU"/>
              <a:pPr>
                <a:defRPr/>
              </a:pPr>
              <a:t>15.11.2018</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4C72D64-D744-4C39-9201-9AD5484F5362}"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387B773A-858B-4ACA-997D-B254E9562280}" type="datetimeFigureOut">
              <a:rPr lang="ru-RU"/>
              <a:pPr>
                <a:defRPr/>
              </a:pPr>
              <a:t>15.11.2018</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F01C146-BA75-4B7B-86BB-71441EB82E59}"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5FB9DAFD-1D76-42C4-857E-A7DE42CCB818}" type="datetimeFigureOut">
              <a:rPr lang="ru-RU"/>
              <a:pPr>
                <a:defRPr/>
              </a:pPr>
              <a:t>15.11.2018</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CA0668C-9557-4892-BC2C-42735A645FA7}"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169D4239-3145-4FE3-9BF4-6D02C9016048}" type="datetimeFigureOut">
              <a:rPr lang="ru-RU"/>
              <a:pPr>
                <a:defRPr/>
              </a:pPr>
              <a:t>15.11.2018</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6B5385EA-A441-4493-BEC5-677137EACE6B}"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0FA360F8-2D34-45AE-9C30-B2BC02A8A8F0}" type="datetimeFigureOut">
              <a:rPr lang="ru-RU"/>
              <a:pPr>
                <a:defRPr/>
              </a:pPr>
              <a:t>15.11.2018</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EA0B466D-0730-4723-A816-856EBD3CB1D7}"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DB5A5BF8-CEFF-4498-9E5B-0659B1BEA140}" type="datetimeFigureOut">
              <a:rPr lang="ru-RU"/>
              <a:pPr>
                <a:defRPr/>
              </a:pPr>
              <a:t>15.11.2018</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0F6411B1-DBE8-4504-9E58-03DE57CD9BBE}"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D7952A29-64BE-47EC-A752-C8237B6688A4}" type="datetimeFigureOut">
              <a:rPr lang="ru-RU"/>
              <a:pPr>
                <a:defRPr/>
              </a:pPr>
              <a:t>15.11.2018</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AE57791E-071A-435A-9D78-115F50E04F63}"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870AE6D3-526A-4EA5-9047-E4221578B1B7}" type="datetimeFigureOut">
              <a:rPr lang="ru-RU"/>
              <a:pPr>
                <a:defRPr/>
              </a:pPr>
              <a:t>15.11.2018</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13A9D2F-F98D-4F0F-8F02-8D6D8CF8A867}"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D859C37D-6148-4073-A707-89C011CF4259}" type="datetimeFigureOut">
              <a:rPr lang="ru-RU"/>
              <a:pPr>
                <a:defRPr/>
              </a:pPr>
              <a:t>15.11.2018</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6DF4AC6-615E-4D93-8FB4-7688C78EC8AE}"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A9B792C-5FB1-435C-9C95-B405F1DDDF59}" type="datetimeFigureOut">
              <a:rPr lang="ru-RU"/>
              <a:pPr>
                <a:defRPr/>
              </a:pPr>
              <a:t>15.11.2018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B1530D3-511C-4B54-ADD1-26E4A84C0433}"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Заголовок 1"/>
          <p:cNvSpPr>
            <a:spLocks noGrp="1"/>
          </p:cNvSpPr>
          <p:nvPr>
            <p:ph type="ctrTitle"/>
          </p:nvPr>
        </p:nvSpPr>
        <p:spPr>
          <a:xfrm>
            <a:off x="1357290" y="3887801"/>
            <a:ext cx="7358063" cy="1470025"/>
          </a:xfrm>
        </p:spPr>
        <p:txBody>
          <a:bodyPr/>
          <a:lstStyle/>
          <a:p>
            <a:r>
              <a:rPr lang="ru-RU" b="1" i="1" dirty="0" smtClean="0"/>
              <a:t>Советы логопеда</a:t>
            </a:r>
            <a:endParaRPr lang="ru-RU" b="1" i="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Содержимое 2"/>
          <p:cNvSpPr>
            <a:spLocks noGrp="1"/>
          </p:cNvSpPr>
          <p:nvPr>
            <p:ph idx="1"/>
          </p:nvPr>
        </p:nvSpPr>
        <p:spPr>
          <a:xfrm>
            <a:off x="467544" y="2420888"/>
            <a:ext cx="8158163" cy="4176464"/>
          </a:xfrm>
        </p:spPr>
        <p:txBody>
          <a:bodyPr/>
          <a:lstStyle/>
          <a:p>
            <a:pPr marL="0" indent="0" algn="just">
              <a:buNone/>
            </a:pPr>
            <a:r>
              <a:rPr lang="ru-RU" sz="2000" dirty="0">
                <a:latin typeface="Times New Roman" panose="02020603050405020304" pitchFamily="18" charset="0"/>
                <a:cs typeface="Times New Roman" panose="02020603050405020304" pitchFamily="18" charset="0"/>
              </a:rPr>
              <a:t>Основными нарушениями речи дошкольников является дислалия – нарушение звукопроизношения - замена звуков, их искажение, пропуск, перестановка слогов, неправильная расстановка ударений, «проглатывание» окончаний слов, небрежность произношения, нарушения ритма и темпа речи, заикание.</a:t>
            </a:r>
          </a:p>
          <a:p>
            <a:pPr marL="0" indent="0" algn="just">
              <a:buNone/>
            </a:pPr>
            <a:r>
              <a:rPr lang="ru-RU" sz="2000" dirty="0">
                <a:latin typeface="Times New Roman" panose="02020603050405020304" pitchFamily="18" charset="0"/>
                <a:cs typeface="Times New Roman" panose="02020603050405020304" pitchFamily="18" charset="0"/>
              </a:rPr>
              <a:t>Если эти дефекты не проходят у детей в возрасте 3,5–4 лет, необходимо обратиться к логопеду, который разработает программу занятий с учетом индивидуальных особенностей ребенка. Со многими проблемами невозможно справиться без помощи специалиста, владеющего определенными методиками, но работа по коррекции произносительных навыков должна продолжаться и дома.</a:t>
            </a:r>
          </a:p>
          <a:p>
            <a:pPr marL="0" indent="0">
              <a:buNone/>
            </a:pPr>
            <a:endParaRPr lang="ru-RU" sz="18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Заголовок 1"/>
          <p:cNvSpPr>
            <a:spLocks noGrp="1"/>
          </p:cNvSpPr>
          <p:nvPr>
            <p:ph type="title"/>
          </p:nvPr>
        </p:nvSpPr>
        <p:spPr>
          <a:xfrm>
            <a:off x="467544" y="-99392"/>
            <a:ext cx="6115050" cy="620688"/>
          </a:xfrm>
        </p:spPr>
        <p:txBody>
          <a:bodyPr/>
          <a:lstStyle/>
          <a:p>
            <a:r>
              <a:rPr lang="ru-RU" dirty="0"/>
              <a:t>Логопед советует:</a:t>
            </a:r>
            <a:endParaRPr lang="ru-RU" dirty="0" smtClean="0"/>
          </a:p>
        </p:txBody>
      </p:sp>
      <p:sp>
        <p:nvSpPr>
          <p:cNvPr id="4099" name="Содержимое 2"/>
          <p:cNvSpPr>
            <a:spLocks noGrp="1"/>
          </p:cNvSpPr>
          <p:nvPr>
            <p:ph idx="1"/>
          </p:nvPr>
        </p:nvSpPr>
        <p:spPr>
          <a:xfrm>
            <a:off x="0" y="521296"/>
            <a:ext cx="7164288" cy="5733256"/>
          </a:xfrm>
        </p:spPr>
        <p:txBody>
          <a:bodyPr/>
          <a:lstStyle/>
          <a:p>
            <a:pPr marL="0" indent="0">
              <a:buNone/>
            </a:pPr>
            <a:r>
              <a:rPr lang="ru-RU" sz="1600" dirty="0" smtClean="0"/>
              <a:t>•</a:t>
            </a:r>
            <a:r>
              <a:rPr lang="ru-RU" sz="1600" dirty="0" smtClean="0">
                <a:latin typeface="Times New Roman" panose="02020603050405020304" pitchFamily="18" charset="0"/>
                <a:cs typeface="Times New Roman" panose="02020603050405020304" pitchFamily="18" charset="0"/>
              </a:rPr>
              <a:t>Развивать </a:t>
            </a:r>
            <a:r>
              <a:rPr lang="ru-RU" sz="1600" dirty="0">
                <a:latin typeface="Times New Roman" panose="02020603050405020304" pitchFamily="18" charset="0"/>
                <a:cs typeface="Times New Roman" panose="02020603050405020304" pitchFamily="18" charset="0"/>
              </a:rPr>
              <a:t>челюстные мышцы и мышцы языка. Эффективно пережевывание грубой пищи, полоскание рта, надувание щек, перекатывание воздуха из одной щеки в другую и т.д.</a:t>
            </a:r>
          </a:p>
          <a:p>
            <a:pPr marL="0" indent="0">
              <a:buNone/>
            </a:pPr>
            <a:r>
              <a:rPr lang="ru-RU" sz="1600" dirty="0" smtClean="0">
                <a:latin typeface="Times New Roman" panose="02020603050405020304" pitchFamily="18" charset="0"/>
                <a:cs typeface="Times New Roman" panose="02020603050405020304" pitchFamily="18" charset="0"/>
              </a:rPr>
              <a:t>•Разговаривать </a:t>
            </a:r>
            <a:r>
              <a:rPr lang="ru-RU" sz="1600" dirty="0">
                <a:latin typeface="Times New Roman" panose="02020603050405020304" pitchFamily="18" charset="0"/>
                <a:cs typeface="Times New Roman" panose="02020603050405020304" pitchFamily="18" charset="0"/>
              </a:rPr>
              <a:t>с ребенком только на правильном русском языке, ни в коем случае не использовать "детский язык".</a:t>
            </a:r>
          </a:p>
          <a:p>
            <a:pPr marL="0" indent="0">
              <a:buNone/>
            </a:pPr>
            <a:r>
              <a:rPr lang="ru-RU" sz="1600" dirty="0" smtClean="0">
                <a:latin typeface="Times New Roman" panose="02020603050405020304" pitchFamily="18" charset="0"/>
                <a:cs typeface="Times New Roman" panose="02020603050405020304" pitchFamily="18" charset="0"/>
              </a:rPr>
              <a:t>•Каждый </a:t>
            </a:r>
            <a:r>
              <a:rPr lang="ru-RU" sz="1600" dirty="0">
                <a:latin typeface="Times New Roman" panose="02020603050405020304" pitchFamily="18" charset="0"/>
                <a:cs typeface="Times New Roman" panose="02020603050405020304" pitchFamily="18" charset="0"/>
              </a:rPr>
              <a:t>день читать ребенку короткие стихи и сказки.</a:t>
            </a:r>
          </a:p>
          <a:p>
            <a:pPr marL="0" indent="0">
              <a:buNone/>
            </a:pPr>
            <a:r>
              <a:rPr lang="ru-RU" sz="1600" dirty="0" smtClean="0">
                <a:latin typeface="Times New Roman" panose="02020603050405020304" pitchFamily="18" charset="0"/>
                <a:cs typeface="Times New Roman" panose="02020603050405020304" pitchFamily="18" charset="0"/>
              </a:rPr>
              <a:t>•Чаще </a:t>
            </a:r>
            <a:r>
              <a:rPr lang="ru-RU" sz="1600" dirty="0">
                <a:latin typeface="Times New Roman" panose="02020603050405020304" pitchFamily="18" charset="0"/>
                <a:cs typeface="Times New Roman" panose="02020603050405020304" pitchFamily="18" charset="0"/>
              </a:rPr>
              <a:t>разговаривать с ним, терпеливо отвечать на все его вопросы, поощрять желание их задавать.</a:t>
            </a:r>
          </a:p>
          <a:p>
            <a:pPr marL="0" indent="0">
              <a:buNone/>
            </a:pPr>
            <a:r>
              <a:rPr lang="ru-RU" sz="1600" dirty="0" smtClean="0">
                <a:latin typeface="Times New Roman" panose="02020603050405020304" pitchFamily="18" charset="0"/>
                <a:cs typeface="Times New Roman" panose="02020603050405020304" pitchFamily="18" charset="0"/>
              </a:rPr>
              <a:t>•Говорить </a:t>
            </a:r>
            <a:r>
              <a:rPr lang="ru-RU" sz="1600" dirty="0">
                <a:latin typeface="Times New Roman" panose="02020603050405020304" pitchFamily="18" charset="0"/>
                <a:cs typeface="Times New Roman" panose="02020603050405020304" pitchFamily="18" charset="0"/>
              </a:rPr>
              <a:t>четко, внятно, несколько раз повторяя слово или фразу, меняя в ней слова местами.</a:t>
            </a:r>
          </a:p>
          <a:p>
            <a:pPr marL="0" indent="0">
              <a:buNone/>
            </a:pPr>
            <a:r>
              <a:rPr lang="ru-RU" sz="1600" dirty="0" smtClean="0">
                <a:latin typeface="Times New Roman" panose="02020603050405020304" pitchFamily="18" charset="0"/>
                <a:cs typeface="Times New Roman" panose="02020603050405020304" pitchFamily="18" charset="0"/>
              </a:rPr>
              <a:t>•Выполнять </a:t>
            </a:r>
            <a:r>
              <a:rPr lang="ru-RU" sz="1600" dirty="0">
                <a:latin typeface="Times New Roman" panose="02020603050405020304" pitchFamily="18" charset="0"/>
                <a:cs typeface="Times New Roman" panose="02020603050405020304" pitchFamily="18" charset="0"/>
              </a:rPr>
              <a:t>несколько раз в день артикуляционную гимнастику. Её цель - заставить работать мышцы, участвующие в произнесении звуков, сделать их более послушными. Она включает упражнения для тренировки органов артикуляционного аппарата, отработки необходимых для правильного произнесения звуков положений губ, языка, мягкого неба. Первое время необходимо работать перед зеркалом.</a:t>
            </a:r>
          </a:p>
          <a:p>
            <a:pPr marL="0" indent="0">
              <a:buNone/>
            </a:pPr>
            <a:r>
              <a:rPr lang="ru-RU" sz="1600" dirty="0" smtClean="0">
                <a:latin typeface="Times New Roman" panose="02020603050405020304" pitchFamily="18" charset="0"/>
                <a:cs typeface="Times New Roman" panose="02020603050405020304" pitchFamily="18" charset="0"/>
              </a:rPr>
              <a:t>•Не </a:t>
            </a:r>
            <a:r>
              <a:rPr lang="ru-RU" sz="1600" dirty="0">
                <a:latin typeface="Times New Roman" panose="02020603050405020304" pitchFamily="18" charset="0"/>
                <a:cs typeface="Times New Roman" panose="02020603050405020304" pitchFamily="18" charset="0"/>
              </a:rPr>
              <a:t>перегружать ребенка. Не рекомендуется проводить занятия более 15-20 минут.</a:t>
            </a:r>
          </a:p>
          <a:p>
            <a:pPr marL="0" indent="0">
              <a:buNone/>
            </a:pPr>
            <a:r>
              <a:rPr lang="ru-RU" sz="1600" dirty="0" smtClean="0">
                <a:latin typeface="Times New Roman" panose="02020603050405020304" pitchFamily="18" charset="0"/>
                <a:cs typeface="Times New Roman" panose="02020603050405020304" pitchFamily="18" charset="0"/>
              </a:rPr>
              <a:t>•Использовать </a:t>
            </a:r>
            <a:r>
              <a:rPr lang="ru-RU" sz="1600" dirty="0">
                <a:latin typeface="Times New Roman" panose="02020603050405020304" pitchFamily="18" charset="0"/>
                <a:cs typeface="Times New Roman" panose="02020603050405020304" pitchFamily="18" charset="0"/>
              </a:rPr>
              <a:t>упражнения для развития мелкой моторики.</a:t>
            </a:r>
          </a:p>
          <a:p>
            <a:pPr marL="0" indent="0">
              <a:buNone/>
            </a:pPr>
            <a:r>
              <a:rPr lang="ru-RU" sz="1600" dirty="0" smtClean="0">
                <a:latin typeface="Times New Roman" panose="02020603050405020304" pitchFamily="18" charset="0"/>
                <a:cs typeface="Times New Roman" panose="02020603050405020304" pitchFamily="18" charset="0"/>
              </a:rPr>
              <a:t>•При </a:t>
            </a:r>
            <a:r>
              <a:rPr lang="ru-RU" sz="1600" dirty="0">
                <a:latin typeface="Times New Roman" panose="02020603050405020304" pitchFamily="18" charset="0"/>
                <a:cs typeface="Times New Roman" panose="02020603050405020304" pitchFamily="18" charset="0"/>
              </a:rPr>
              <a:t>заикании хорошие результаты дают музыкальные занятия, способствующие развитию речевого дыхания, темпа и ритма. Занятия с малышом не должны быть скучным уроком, необходимо постараться превратить их в увлекательную игру, создать спокойную, доброжелательную атмосферу, настроить ребенка на положительный результат, чаще хвалить его.</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844824"/>
            <a:ext cx="8229600" cy="864096"/>
          </a:xfrm>
        </p:spPr>
        <p:txBody>
          <a:bodyPr/>
          <a:lstStyle/>
          <a:p>
            <a:r>
              <a:rPr lang="ru-RU" sz="3200" b="1" dirty="0">
                <a:latin typeface="Times New Roman" panose="02020603050405020304" pitchFamily="18" charset="0"/>
                <a:cs typeface="Times New Roman" panose="02020603050405020304" pitchFamily="18" charset="0"/>
              </a:rPr>
              <a:t>Развиваем пальчики — стимулируем речевое развитие</a:t>
            </a:r>
          </a:p>
        </p:txBody>
      </p:sp>
      <p:sp>
        <p:nvSpPr>
          <p:cNvPr id="3" name="Объект 2"/>
          <p:cNvSpPr>
            <a:spLocks noGrp="1"/>
          </p:cNvSpPr>
          <p:nvPr>
            <p:ph idx="1"/>
          </p:nvPr>
        </p:nvSpPr>
        <p:spPr>
          <a:xfrm>
            <a:off x="909936" y="2897560"/>
            <a:ext cx="7488832" cy="3960440"/>
          </a:xfrm>
        </p:spPr>
        <p:txBody>
          <a:bodyPr/>
          <a:lstStyle/>
          <a:p>
            <a:pPr marL="0" indent="0" algn="just">
              <a:buNone/>
            </a:pPr>
            <a:r>
              <a:rPr lang="ru-RU" sz="2400" dirty="0">
                <a:latin typeface="Times New Roman" panose="02020603050405020304" pitchFamily="18" charset="0"/>
                <a:cs typeface="Times New Roman" panose="02020603050405020304" pitchFamily="18" charset="0"/>
              </a:rPr>
              <a:t>Взаимосвязь тонкой (пальцевой) моторики и речевого развития известна уже давно. Еще наши прапрабабушки использовали в воспитании детей игры типа «Ладушки» и «Сорока кашу варила».</a:t>
            </a:r>
          </a:p>
          <a:p>
            <a:pPr marL="0" indent="0" algn="just">
              <a:buNone/>
            </a:pPr>
            <a:r>
              <a:rPr lang="ru-RU" sz="2400" dirty="0">
                <a:latin typeface="Times New Roman" panose="02020603050405020304" pitchFamily="18" charset="0"/>
                <a:cs typeface="Times New Roman" panose="02020603050405020304" pitchFamily="18" charset="0"/>
              </a:rPr>
              <a:t>Помните, что, развивая тонкую моторику, Вы не только продвинете развитие своего ребенка вперед, но и сможете быстрее преодолеть отклонения, возникшие в речевом развитии ребенка.</a:t>
            </a:r>
          </a:p>
        </p:txBody>
      </p:sp>
    </p:spTree>
    <p:extLst>
      <p:ext uri="{BB962C8B-B14F-4D97-AF65-F5344CB8AC3E}">
        <p14:creationId xmlns:p14="http://schemas.microsoft.com/office/powerpoint/2010/main" val="34222218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Заголовок 1"/>
          <p:cNvSpPr>
            <a:spLocks noGrp="1"/>
          </p:cNvSpPr>
          <p:nvPr>
            <p:ph type="title"/>
          </p:nvPr>
        </p:nvSpPr>
        <p:spPr>
          <a:xfrm>
            <a:off x="395536" y="260648"/>
            <a:ext cx="6480720" cy="720080"/>
          </a:xfrm>
        </p:spPr>
        <p:txBody>
          <a:bodyPr/>
          <a:lstStyle/>
          <a:p>
            <a:r>
              <a:rPr lang="ru-RU" sz="2400" b="1" dirty="0">
                <a:latin typeface="Times New Roman" panose="02020603050405020304" pitchFamily="18" charset="0"/>
                <a:cs typeface="Times New Roman" panose="02020603050405020304" pitchFamily="18" charset="0"/>
              </a:rPr>
              <a:t>Какие игры и упражнения можно порекомендовать для домашних занятий?</a:t>
            </a:r>
            <a:endParaRPr lang="ru-RU" sz="2400" b="1" dirty="0" smtClean="0">
              <a:latin typeface="Times New Roman" panose="02020603050405020304" pitchFamily="18" charset="0"/>
              <a:cs typeface="Times New Roman" panose="02020603050405020304" pitchFamily="18" charset="0"/>
            </a:endParaRPr>
          </a:p>
        </p:txBody>
      </p:sp>
      <p:sp>
        <p:nvSpPr>
          <p:cNvPr id="4099" name="Содержимое 2"/>
          <p:cNvSpPr>
            <a:spLocks noGrp="1"/>
          </p:cNvSpPr>
          <p:nvPr>
            <p:ph idx="1"/>
          </p:nvPr>
        </p:nvSpPr>
        <p:spPr>
          <a:xfrm>
            <a:off x="0" y="1268760"/>
            <a:ext cx="7020272" cy="6139230"/>
          </a:xfrm>
        </p:spPr>
        <p:txBody>
          <a:bodyPr/>
          <a:lstStyle/>
          <a:p>
            <a:pPr marL="0" indent="0" algn="just">
              <a:buNone/>
            </a:pPr>
            <a:r>
              <a:rPr lang="ru-RU" sz="1400" dirty="0" smtClean="0">
                <a:latin typeface="Times New Roman" panose="02020603050405020304" pitchFamily="18" charset="0"/>
                <a:cs typeface="Times New Roman" panose="02020603050405020304" pitchFamily="18" charset="0"/>
              </a:rPr>
              <a:t>•Предложите </a:t>
            </a:r>
            <a:r>
              <a:rPr lang="ru-RU" sz="1400" dirty="0">
                <a:latin typeface="Times New Roman" panose="02020603050405020304" pitchFamily="18" charset="0"/>
                <a:cs typeface="Times New Roman" panose="02020603050405020304" pitchFamily="18" charset="0"/>
              </a:rPr>
              <a:t>своей маленькой дочурке превратиться в Золушку и разложить в две разные кружечки фасоль и горох, которые Вы перемешали в большой чашке.</a:t>
            </a:r>
          </a:p>
          <a:p>
            <a:pPr marL="0" indent="0" algn="just">
              <a:buNone/>
            </a:pPr>
            <a:r>
              <a:rPr lang="ru-RU" sz="1400" dirty="0" smtClean="0">
                <a:latin typeface="Times New Roman" panose="02020603050405020304" pitchFamily="18" charset="0"/>
                <a:cs typeface="Times New Roman" panose="02020603050405020304" pitchFamily="18" charset="0"/>
              </a:rPr>
              <a:t>•С </a:t>
            </a:r>
            <a:r>
              <a:rPr lang="ru-RU" sz="1400" dirty="0">
                <a:latin typeface="Times New Roman" panose="02020603050405020304" pitchFamily="18" charset="0"/>
                <a:cs typeface="Times New Roman" panose="02020603050405020304" pitchFamily="18" charset="0"/>
              </a:rPr>
              <a:t>сынишкой можно провести игру-соревнование на скорость. Кто скорее, папа или сын разложит большие и маленькие болтики или гайки в два разных контейнера?</a:t>
            </a:r>
          </a:p>
          <a:p>
            <a:pPr marL="0" indent="0" algn="just">
              <a:buNone/>
            </a:pPr>
            <a:r>
              <a:rPr lang="ru-RU" sz="1400" dirty="0" smtClean="0">
                <a:latin typeface="Times New Roman" panose="02020603050405020304" pitchFamily="18" charset="0"/>
                <a:cs typeface="Times New Roman" panose="02020603050405020304" pitchFamily="18" charset="0"/>
              </a:rPr>
              <a:t>•Покажите </a:t>
            </a:r>
            <a:r>
              <a:rPr lang="ru-RU" sz="1400" dirty="0">
                <a:latin typeface="Times New Roman" panose="02020603050405020304" pitchFamily="18" charset="0"/>
                <a:cs typeface="Times New Roman" panose="02020603050405020304" pitchFamily="18" charset="0"/>
              </a:rPr>
              <a:t>малышу, как можно складывать забавные фигурки из спичек или счетных палочек. Пусть сложит лесенку, елочку, домик, кроватку для куклы.</a:t>
            </a:r>
          </a:p>
          <a:p>
            <a:pPr marL="0" indent="0" algn="just">
              <a:buNone/>
            </a:pPr>
            <a:r>
              <a:rPr lang="ru-RU" sz="1400" dirty="0" smtClean="0">
                <a:latin typeface="Times New Roman" panose="02020603050405020304" pitchFamily="18" charset="0"/>
                <a:cs typeface="Times New Roman" panose="02020603050405020304" pitchFamily="18" charset="0"/>
              </a:rPr>
              <a:t>•Выкладывайте </a:t>
            </a:r>
            <a:r>
              <a:rPr lang="ru-RU" sz="1400" dirty="0">
                <a:latin typeface="Times New Roman" panose="02020603050405020304" pitchFamily="18" charset="0"/>
                <a:cs typeface="Times New Roman" panose="02020603050405020304" pitchFamily="18" charset="0"/>
              </a:rPr>
              <a:t>с ребенком узоры из гороха, фасоли, желудей. Используйте для основы картонку с тонким слоем пластилина.</a:t>
            </a:r>
          </a:p>
          <a:p>
            <a:pPr marL="0" indent="0" algn="just">
              <a:buNone/>
            </a:pPr>
            <a:r>
              <a:rPr lang="ru-RU" sz="1400" dirty="0" smtClean="0">
                <a:latin typeface="Times New Roman" panose="02020603050405020304" pitchFamily="18" charset="0"/>
                <a:cs typeface="Times New Roman" panose="02020603050405020304" pitchFamily="18" charset="0"/>
              </a:rPr>
              <a:t>•Лепите </a:t>
            </a:r>
            <a:r>
              <a:rPr lang="ru-RU" sz="1400" dirty="0">
                <a:latin typeface="Times New Roman" panose="02020603050405020304" pitchFamily="18" charset="0"/>
                <a:cs typeface="Times New Roman" panose="02020603050405020304" pitchFamily="18" charset="0"/>
              </a:rPr>
              <a:t>со своим малышом из пластилина, играйте в мозаику и пазлы.</a:t>
            </a:r>
          </a:p>
          <a:p>
            <a:pPr marL="0" indent="0" algn="just">
              <a:buNone/>
            </a:pPr>
            <a:r>
              <a:rPr lang="ru-RU" sz="1400" dirty="0" smtClean="0">
                <a:latin typeface="Times New Roman" panose="02020603050405020304" pitchFamily="18" charset="0"/>
                <a:cs typeface="Times New Roman" panose="02020603050405020304" pitchFamily="18" charset="0"/>
              </a:rPr>
              <a:t>•Учите </a:t>
            </a:r>
            <a:r>
              <a:rPr lang="ru-RU" sz="1400" dirty="0">
                <a:latin typeface="Times New Roman" panose="02020603050405020304" pitchFamily="18" charset="0"/>
                <a:cs typeface="Times New Roman" panose="02020603050405020304" pitchFamily="18" charset="0"/>
              </a:rPr>
              <a:t>ребенка застегивать и расстегивать пуговицы, шнуровать ботинки, плести косички из разноцветных шнурков.</a:t>
            </a:r>
          </a:p>
          <a:p>
            <a:pPr marL="0" indent="0" algn="just">
              <a:buNone/>
            </a:pPr>
            <a:r>
              <a:rPr lang="ru-RU" sz="1400" dirty="0" smtClean="0">
                <a:latin typeface="Times New Roman" panose="02020603050405020304" pitchFamily="18" charset="0"/>
                <a:cs typeface="Times New Roman" panose="02020603050405020304" pitchFamily="18" charset="0"/>
              </a:rPr>
              <a:t>•Как </a:t>
            </a:r>
            <a:r>
              <a:rPr lang="ru-RU" sz="1400" dirty="0">
                <a:latin typeface="Times New Roman" panose="02020603050405020304" pitchFamily="18" charset="0"/>
                <a:cs typeface="Times New Roman" panose="02020603050405020304" pitchFamily="18" charset="0"/>
              </a:rPr>
              <a:t>можно раньше купите малышу краски для рисования пальчиками. Сколько восторга и пользы от такого рисования! Двухлетний малыш справится с рисованием мягкой кисточкой. А трехлетнего нужно научить правильно держать карандаш, и тогда вскоре Вы получите первые шедевры маленького художника. В деле обучения ребенка рисованию Вам помогут книжки-раскраски.</a:t>
            </a:r>
          </a:p>
          <a:p>
            <a:pPr marL="0" indent="0" algn="just">
              <a:buNone/>
            </a:pPr>
            <a:r>
              <a:rPr lang="ru-RU" sz="1400" dirty="0" smtClean="0">
                <a:latin typeface="Times New Roman" panose="02020603050405020304" pitchFamily="18" charset="0"/>
                <a:cs typeface="Times New Roman" panose="02020603050405020304" pitchFamily="18" charset="0"/>
              </a:rPr>
              <a:t>•И</a:t>
            </a:r>
            <a:r>
              <a:rPr lang="ru-RU" sz="1400" dirty="0">
                <a:latin typeface="Times New Roman" panose="02020603050405020304" pitchFamily="18" charset="0"/>
                <a:cs typeface="Times New Roman" panose="02020603050405020304" pitchFamily="18" charset="0"/>
              </a:rPr>
              <a:t>, наконец, игры с пальчиками или пальчиковая гимнастика. Проводите подобные упражнения регулярно, и Вы увидите, что ребенок стал быстрее запоминать рифмованные тексты, а его речь стала более четкой и выразительной. Выразительно произносите текст и показывайте ребенку сопровождающие его движения. Пусть попробует делать гимнастику вместе с Вами, сначала хотя бы договаривая текст.</a:t>
            </a:r>
          </a:p>
          <a:p>
            <a:pPr marL="0" indent="0">
              <a:buNone/>
            </a:pP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49593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844824"/>
            <a:ext cx="8229600" cy="864096"/>
          </a:xfrm>
        </p:spPr>
        <p:txBody>
          <a:bodyPr/>
          <a:lstStyle/>
          <a:p>
            <a:r>
              <a:rPr lang="ru-RU" sz="2400" b="1" dirty="0">
                <a:latin typeface="Times New Roman" panose="02020603050405020304" pitchFamily="18" charset="0"/>
                <a:cs typeface="Times New Roman" panose="02020603050405020304" pitchFamily="18" charset="0"/>
              </a:rPr>
              <a:t>Участие родителей в воспитании правильного звукопроизношения у детей.</a:t>
            </a:r>
          </a:p>
        </p:txBody>
      </p:sp>
      <p:sp>
        <p:nvSpPr>
          <p:cNvPr id="3" name="Объект 2"/>
          <p:cNvSpPr>
            <a:spLocks noGrp="1"/>
          </p:cNvSpPr>
          <p:nvPr>
            <p:ph idx="1"/>
          </p:nvPr>
        </p:nvSpPr>
        <p:spPr>
          <a:xfrm>
            <a:off x="107504" y="2673183"/>
            <a:ext cx="8856984" cy="3960440"/>
          </a:xfrm>
        </p:spPr>
        <p:txBody>
          <a:bodyPr/>
          <a:lstStyle/>
          <a:p>
            <a:pPr marL="0" indent="0" algn="just">
              <a:buNone/>
            </a:pPr>
            <a:r>
              <a:rPr lang="ru-RU" sz="2000" dirty="0">
                <a:latin typeface="Times New Roman" panose="02020603050405020304" pitchFamily="18" charset="0"/>
                <a:cs typeface="Times New Roman" panose="02020603050405020304" pitchFamily="18" charset="0"/>
              </a:rPr>
              <a:t>Чрезвычайно велика роль семьи, родителей в воспитании правильного звукопроизношения у детей. Никакая самая тщательная работа детского сада не исключает необходимости для родителей вести с детьми, неправильно произносящими ту или иную группу звуков (свистящие, шипящие, сонорные), специальные занятия.</a:t>
            </a:r>
          </a:p>
          <a:p>
            <a:pPr marL="0" indent="0" algn="just">
              <a:buNone/>
            </a:pPr>
            <a:r>
              <a:rPr lang="ru-RU" sz="2000" dirty="0">
                <a:latin typeface="Times New Roman" panose="02020603050405020304" pitchFamily="18" charset="0"/>
                <a:cs typeface="Times New Roman" panose="02020603050405020304" pitchFamily="18" charset="0"/>
              </a:rPr>
              <a:t>Проводить их следует ежедневно или через день в форме игры. Для детей с пяти лет они проводятся перед зеркалом, в котором ребенок может контролировать правильность своих движений. Давая определенные целенаправленные упражнения, родители, помогают подготовить артикуляционный аппарат ребенка к правильному произнесению тех звуков, которые он плохо говорит.</a:t>
            </a:r>
          </a:p>
          <a:p>
            <a:pPr marL="0" indent="0" algn="just">
              <a:buNone/>
            </a:pPr>
            <a:r>
              <a:rPr lang="ru-RU" sz="2000" dirty="0">
                <a:latin typeface="Times New Roman" panose="02020603050405020304" pitchFamily="18" charset="0"/>
                <a:cs typeface="Times New Roman" panose="02020603050405020304" pitchFamily="18" charset="0"/>
              </a:rPr>
              <a:t>При работе родителей с детьми дома следует помнить пункты, написанные в памятке для родителей.</a:t>
            </a:r>
          </a:p>
        </p:txBody>
      </p:sp>
    </p:spTree>
    <p:extLst>
      <p:ext uri="{BB962C8B-B14F-4D97-AF65-F5344CB8AC3E}">
        <p14:creationId xmlns:p14="http://schemas.microsoft.com/office/powerpoint/2010/main" val="18768664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Заголовок 1"/>
          <p:cNvSpPr>
            <a:spLocks noGrp="1"/>
          </p:cNvSpPr>
          <p:nvPr>
            <p:ph type="title"/>
          </p:nvPr>
        </p:nvSpPr>
        <p:spPr>
          <a:xfrm>
            <a:off x="0" y="-171400"/>
            <a:ext cx="6696744" cy="720080"/>
          </a:xfrm>
        </p:spPr>
        <p:txBody>
          <a:bodyPr/>
          <a:lstStyle/>
          <a:p>
            <a:r>
              <a:rPr lang="ru-RU" sz="2400" b="1" dirty="0">
                <a:latin typeface="Times New Roman" panose="02020603050405020304" pitchFamily="18" charset="0"/>
                <a:cs typeface="Times New Roman" panose="02020603050405020304" pitchFamily="18" charset="0"/>
              </a:rPr>
              <a:t>Предупреждение недостатков речи</a:t>
            </a:r>
            <a:endParaRPr lang="ru-RU" sz="2400" b="1" dirty="0" smtClean="0">
              <a:latin typeface="Times New Roman" panose="02020603050405020304" pitchFamily="18" charset="0"/>
              <a:cs typeface="Times New Roman" panose="02020603050405020304" pitchFamily="18" charset="0"/>
            </a:endParaRPr>
          </a:p>
        </p:txBody>
      </p:sp>
      <p:sp>
        <p:nvSpPr>
          <p:cNvPr id="4099" name="Содержимое 2"/>
          <p:cNvSpPr>
            <a:spLocks noGrp="1"/>
          </p:cNvSpPr>
          <p:nvPr>
            <p:ph idx="1"/>
          </p:nvPr>
        </p:nvSpPr>
        <p:spPr>
          <a:xfrm>
            <a:off x="107504" y="516051"/>
            <a:ext cx="7272808" cy="6264696"/>
          </a:xfrm>
        </p:spPr>
        <p:txBody>
          <a:bodyPr/>
          <a:lstStyle/>
          <a:p>
            <a:pPr marL="0" indent="0">
              <a:buNone/>
            </a:pPr>
            <a:r>
              <a:rPr lang="ru-RU" sz="1400" dirty="0">
                <a:latin typeface="Times New Roman" panose="02020603050405020304" pitchFamily="18" charset="0"/>
                <a:cs typeface="Times New Roman" panose="02020603050405020304" pitchFamily="18" charset="0"/>
              </a:rPr>
              <a:t>Что же способствует правильному речевому развитию?</a:t>
            </a:r>
          </a:p>
          <a:p>
            <a:pPr marL="0" indent="0">
              <a:buNone/>
            </a:pPr>
            <a:r>
              <a:rPr lang="ru-RU" sz="1400" dirty="0">
                <a:latin typeface="Times New Roman" panose="02020603050405020304" pitchFamily="18" charset="0"/>
                <a:cs typeface="Times New Roman" panose="02020603050405020304" pitchFamily="18" charset="0"/>
              </a:rPr>
              <a:t>1. Прежде всего, это правильная, спокойная, замедленная речь окружающих. С ребенком нельзя говорить в обычном темпе, так как вследствие недостаточного в этом возрасте развития речеслухового аппарата он не все успеет услышать и понять.</a:t>
            </a:r>
          </a:p>
          <a:p>
            <a:pPr marL="0" indent="0">
              <a:buNone/>
            </a:pPr>
            <a:r>
              <a:rPr lang="ru-RU" sz="1400" dirty="0">
                <a:latin typeface="Times New Roman" panose="02020603050405020304" pitchFamily="18" charset="0"/>
                <a:cs typeface="Times New Roman" panose="02020603050405020304" pitchFamily="18" charset="0"/>
              </a:rPr>
              <a:t>2. Если ребенок затрудняется выразить свою мысль, представляя или пропуская слоги, ему следует мягко подсказать. После многократного повторения трудных слов ребенок с удовольствием повторяет их за мамой, делать он это должен добровольно. Излишняя требовательность раздражает, обижает ребенка, может вызвать боязнь «открыть рот», молчаливость, даже отвращение к речи.</a:t>
            </a:r>
          </a:p>
          <a:p>
            <a:pPr marL="0" indent="0">
              <a:buNone/>
            </a:pPr>
            <a:r>
              <a:rPr lang="ru-RU" sz="1400" dirty="0">
                <a:latin typeface="Times New Roman" panose="02020603050405020304" pitchFamily="18" charset="0"/>
                <a:cs typeface="Times New Roman" panose="02020603050405020304" pitchFamily="18" charset="0"/>
              </a:rPr>
              <a:t>3. Не следует раздражаться детской «болтовней», ребенок тренирует свои органы речи. Однако не следует забывать и о речевой дисциплине: можно напомнить, что нужно не мешать, когда взрослые разговаривают; играть тихо, когда кто-то спит или болен; не кричать.</a:t>
            </a:r>
          </a:p>
          <a:p>
            <a:pPr marL="0" indent="0">
              <a:buNone/>
            </a:pPr>
            <a:r>
              <a:rPr lang="ru-RU" sz="1400" dirty="0">
                <a:latin typeface="Times New Roman" panose="02020603050405020304" pitchFamily="18" charset="0"/>
                <a:cs typeface="Times New Roman" panose="02020603050405020304" pitchFamily="18" charset="0"/>
              </a:rPr>
              <a:t>4. Не рекомендуется перегружать ребенка - учить буквы, обучать чтению в трех - четырехлетнем возрасте без его желания; результат часто бывает обратный желаемому. Установлено, что для всякого обучения существуют оптимальные, наиболее</a:t>
            </a:r>
          </a:p>
          <a:p>
            <a:pPr marL="0" indent="0">
              <a:buNone/>
            </a:pPr>
            <a:r>
              <a:rPr lang="ru-RU" sz="1400" dirty="0">
                <a:latin typeface="Times New Roman" panose="02020603050405020304" pitchFamily="18" charset="0"/>
                <a:cs typeface="Times New Roman" panose="02020603050405020304" pitchFamily="18" charset="0"/>
              </a:rPr>
              <a:t>благоприятные сроки. Несоблюдение их плохо отражается на ходе умственного развития ребенка.</a:t>
            </a:r>
          </a:p>
          <a:p>
            <a:pPr marL="0" indent="0">
              <a:buNone/>
            </a:pPr>
            <a:r>
              <a:rPr lang="ru-RU" sz="1400" dirty="0">
                <a:latin typeface="Times New Roman" panose="02020603050405020304" pitchFamily="18" charset="0"/>
                <a:cs typeface="Times New Roman" panose="02020603050405020304" pitchFamily="18" charset="0"/>
              </a:rPr>
              <a:t>5. При раннем речевом развитии не следует принуждать ребенка к рассказыванию стихов, демонстрировать его перед гостями - это может привести к заиканию.</a:t>
            </a:r>
          </a:p>
          <a:p>
            <a:pPr marL="0" indent="0">
              <a:buNone/>
            </a:pPr>
            <a:r>
              <a:rPr lang="ru-RU" sz="1400" dirty="0">
                <a:latin typeface="Times New Roman" panose="02020603050405020304" pitchFamily="18" charset="0"/>
                <a:cs typeface="Times New Roman" panose="02020603050405020304" pitchFamily="18" charset="0"/>
              </a:rPr>
              <a:t>6. При позднем развитии речи не стоит заранее бить тревогу, нужно стараться больше играть с ребенком в разные речевые игры, пополняя его пассивный словарный запас.</a:t>
            </a:r>
          </a:p>
          <a:p>
            <a:pPr marL="0" indent="0">
              <a:buNone/>
            </a:pPr>
            <a:r>
              <a:rPr lang="ru-RU" sz="1400" dirty="0">
                <a:latin typeface="Times New Roman" panose="02020603050405020304" pitchFamily="18" charset="0"/>
                <a:cs typeface="Times New Roman" panose="02020603050405020304" pitchFamily="18" charset="0"/>
              </a:rPr>
              <a:t>7. Вредно излишнее возбуждать фантазию и чувства ребенка частными и продолжительными телепередачами, особенно перед сном. Это перевозбуждает его, способствует расстройству нервной системы, сна и даже появлению заикания.</a:t>
            </a:r>
          </a:p>
          <a:p>
            <a:pPr marL="0" indent="0">
              <a:buNone/>
            </a:pPr>
            <a:r>
              <a:rPr lang="ru-RU" sz="1400" dirty="0">
                <a:latin typeface="Times New Roman" panose="02020603050405020304" pitchFamily="18" charset="0"/>
                <a:cs typeface="Times New Roman" panose="02020603050405020304" pitchFamily="18" charset="0"/>
              </a:rPr>
              <a:t>8. Кроме того, предупреждению речевых недостатков способствует создание условий для нормального функционирования речевых органов: речедвигательного, слухового, голосового, дыхательного аппаратов, а также зрения, обоняния и осязания.</a:t>
            </a:r>
          </a:p>
        </p:txBody>
      </p:sp>
    </p:spTree>
    <p:extLst>
      <p:ext uri="{BB962C8B-B14F-4D97-AF65-F5344CB8AC3E}">
        <p14:creationId xmlns:p14="http://schemas.microsoft.com/office/powerpoint/2010/main" val="24872817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844824"/>
            <a:ext cx="8229600" cy="864096"/>
          </a:xfrm>
        </p:spPr>
        <p:txBody>
          <a:bodyPr/>
          <a:lstStyle/>
          <a:p>
            <a:r>
              <a:rPr lang="ru-RU" sz="2400" b="1" dirty="0">
                <a:latin typeface="Times New Roman" panose="02020603050405020304" pitchFamily="18" charset="0"/>
                <a:cs typeface="Times New Roman" panose="02020603050405020304" pitchFamily="18" charset="0"/>
              </a:rPr>
              <a:t>ПАМЯТКА ДЛЯ РОДИТЕЛЕЙ ПО РАЗВИТИЮ ПРАВИЛЬНОЙ РЕЧИ РЕБЁНКА.</a:t>
            </a:r>
          </a:p>
        </p:txBody>
      </p:sp>
      <p:sp>
        <p:nvSpPr>
          <p:cNvPr id="3" name="Объект 2"/>
          <p:cNvSpPr>
            <a:spLocks noGrp="1"/>
          </p:cNvSpPr>
          <p:nvPr>
            <p:ph idx="1"/>
          </p:nvPr>
        </p:nvSpPr>
        <p:spPr>
          <a:xfrm>
            <a:off x="560240" y="2924944"/>
            <a:ext cx="8208912" cy="3780687"/>
          </a:xfrm>
        </p:spPr>
        <p:txBody>
          <a:bodyPr/>
          <a:lstStyle/>
          <a:p>
            <a:pPr marL="0" indent="0" algn="just">
              <a:buNone/>
            </a:pPr>
            <a:r>
              <a:rPr lang="ru-RU" sz="2000" dirty="0">
                <a:latin typeface="Times New Roman" panose="02020603050405020304" pitchFamily="18" charset="0"/>
                <a:cs typeface="Times New Roman" panose="02020603050405020304" pitchFamily="18" charset="0"/>
              </a:rPr>
              <a:t>1. Принуждать ребенка заниматься нельзя! Занятия дадут наилучший результат, если они проводятся в форме игры и интересны ребенку.</a:t>
            </a:r>
          </a:p>
          <a:p>
            <a:pPr marL="0" indent="0" algn="just">
              <a:buNone/>
            </a:pPr>
            <a:r>
              <a:rPr lang="ru-RU" sz="2000" dirty="0">
                <a:latin typeface="Times New Roman" panose="02020603050405020304" pitchFamily="18" charset="0"/>
                <a:cs typeface="Times New Roman" panose="02020603050405020304" pitchFamily="18" charset="0"/>
              </a:rPr>
              <a:t>2. За одно занятие не следует давать больше трех - четырех упражнений.</a:t>
            </a:r>
          </a:p>
          <a:p>
            <a:pPr marL="0" indent="0" algn="just">
              <a:buNone/>
            </a:pPr>
            <a:r>
              <a:rPr lang="ru-RU" sz="2000" dirty="0">
                <a:latin typeface="Times New Roman" panose="02020603050405020304" pitchFamily="18" charset="0"/>
                <a:cs typeface="Times New Roman" panose="02020603050405020304" pitchFamily="18" charset="0"/>
              </a:rPr>
              <a:t>3. К последующим упражнениям надо переходить, лишь усвоив предыдущее.</a:t>
            </a:r>
          </a:p>
          <a:p>
            <a:pPr marL="0" indent="0" algn="just">
              <a:buNone/>
            </a:pPr>
            <a:r>
              <a:rPr lang="ru-RU" sz="2000" dirty="0">
                <a:latin typeface="Times New Roman" panose="02020603050405020304" pitchFamily="18" charset="0"/>
                <a:cs typeface="Times New Roman" panose="02020603050405020304" pitchFamily="18" charset="0"/>
              </a:rPr>
              <a:t>4. Все упражнения надо выполнять естественно без напряжения.</a:t>
            </a:r>
          </a:p>
          <a:p>
            <a:pPr marL="0" indent="0" algn="just">
              <a:buNone/>
            </a:pPr>
            <a:r>
              <a:rPr lang="ru-RU" sz="2000" dirty="0" smtClean="0">
                <a:latin typeface="Times New Roman" panose="02020603050405020304" pitchFamily="18" charset="0"/>
                <a:cs typeface="Times New Roman" panose="02020603050405020304" pitchFamily="18" charset="0"/>
              </a:rPr>
              <a:t>5.Всю </a:t>
            </a:r>
            <a:r>
              <a:rPr lang="ru-RU" sz="2000" dirty="0">
                <a:latin typeface="Times New Roman" panose="02020603050405020304" pitchFamily="18" charset="0"/>
                <a:cs typeface="Times New Roman" panose="02020603050405020304" pitchFamily="18" charset="0"/>
              </a:rPr>
              <a:t>работу по воспитанию у детей правильного произношения, родители должны согласовывать с логопедом. Обращаться к нему при всех затруднениях.</a:t>
            </a:r>
          </a:p>
        </p:txBody>
      </p:sp>
    </p:spTree>
    <p:extLst>
      <p:ext uri="{BB962C8B-B14F-4D97-AF65-F5344CB8AC3E}">
        <p14:creationId xmlns:p14="http://schemas.microsoft.com/office/powerpoint/2010/main" val="524540545"/>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ица">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Шаблон 2</Template>
  <TotalTime>42</TotalTime>
  <Words>1186</Words>
  <Application>Microsoft Office PowerPoint</Application>
  <PresentationFormat>Экран (4:3)</PresentationFormat>
  <Paragraphs>46</Paragraphs>
  <Slides>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8</vt:i4>
      </vt:variant>
    </vt:vector>
  </HeadingPairs>
  <TitlesOfParts>
    <vt:vector size="12" baseType="lpstr">
      <vt:lpstr>Arial</vt:lpstr>
      <vt:lpstr>Calibri</vt:lpstr>
      <vt:lpstr>Times New Roman</vt:lpstr>
      <vt:lpstr>лица</vt:lpstr>
      <vt:lpstr>Советы логопеда</vt:lpstr>
      <vt:lpstr>Презентация PowerPoint</vt:lpstr>
      <vt:lpstr>Логопед советует:</vt:lpstr>
      <vt:lpstr>Развиваем пальчики — стимулируем речевое развитие</vt:lpstr>
      <vt:lpstr>Какие игры и упражнения можно порекомендовать для домашних занятий?</vt:lpstr>
      <vt:lpstr>Участие родителей в воспитании правильного звукопроизношения у детей.</vt:lpstr>
      <vt:lpstr>Предупреждение недостатков речи</vt:lpstr>
      <vt:lpstr>ПАМЯТКА ДЛЯ РОДИТЕЛЕЙ ПО РАЗВИТИЮ ПРАВИЛЬНОЙ РЕЧИ РЕБЁНКА.</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Название презентации</dc:title>
  <dc:creator>jul</dc:creator>
  <cp:lastModifiedBy>Пользователь</cp:lastModifiedBy>
  <cp:revision>6</cp:revision>
  <dcterms:created xsi:type="dcterms:W3CDTF">2016-05-11T09:30:30Z</dcterms:created>
  <dcterms:modified xsi:type="dcterms:W3CDTF">2018-11-15T05:56:51Z</dcterms:modified>
</cp:coreProperties>
</file>